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30"/>
  </p:notesMasterIdLst>
  <p:handoutMasterIdLst>
    <p:handoutMasterId r:id="rId31"/>
  </p:handoutMasterIdLst>
  <p:sldIdLst>
    <p:sldId id="256" r:id="rId2"/>
    <p:sldId id="261" r:id="rId3"/>
    <p:sldId id="309" r:id="rId4"/>
    <p:sldId id="310" r:id="rId5"/>
    <p:sldId id="311" r:id="rId6"/>
    <p:sldId id="336" r:id="rId7"/>
    <p:sldId id="332" r:id="rId8"/>
    <p:sldId id="312" r:id="rId9"/>
    <p:sldId id="334" r:id="rId10"/>
    <p:sldId id="335" r:id="rId11"/>
    <p:sldId id="316" r:id="rId12"/>
    <p:sldId id="323" r:id="rId13"/>
    <p:sldId id="317" r:id="rId14"/>
    <p:sldId id="322" r:id="rId15"/>
    <p:sldId id="315" r:id="rId16"/>
    <p:sldId id="318" r:id="rId17"/>
    <p:sldId id="320" r:id="rId18"/>
    <p:sldId id="321" r:id="rId19"/>
    <p:sldId id="319" r:id="rId20"/>
    <p:sldId id="324" r:id="rId21"/>
    <p:sldId id="325" r:id="rId22"/>
    <p:sldId id="326" r:id="rId23"/>
    <p:sldId id="327" r:id="rId24"/>
    <p:sldId id="328" r:id="rId25"/>
    <p:sldId id="330" r:id="rId26"/>
    <p:sldId id="331" r:id="rId27"/>
    <p:sldId id="333" r:id="rId28"/>
    <p:sldId id="305"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1DF4195-1451-4C28-948B-236362B0159D}">
          <p14:sldIdLst>
            <p14:sldId id="256"/>
            <p14:sldId id="261"/>
            <p14:sldId id="309"/>
            <p14:sldId id="310"/>
            <p14:sldId id="311"/>
            <p14:sldId id="336"/>
            <p14:sldId id="332"/>
            <p14:sldId id="312"/>
            <p14:sldId id="334"/>
            <p14:sldId id="335"/>
            <p14:sldId id="316"/>
            <p14:sldId id="323"/>
            <p14:sldId id="317"/>
            <p14:sldId id="322"/>
            <p14:sldId id="315"/>
            <p14:sldId id="318"/>
            <p14:sldId id="320"/>
            <p14:sldId id="321"/>
            <p14:sldId id="319"/>
            <p14:sldId id="324"/>
            <p14:sldId id="325"/>
            <p14:sldId id="326"/>
            <p14:sldId id="327"/>
            <p14:sldId id="328"/>
            <p14:sldId id="330"/>
            <p14:sldId id="331"/>
            <p14:sldId id="333"/>
            <p14:sldId id="30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A4A7"/>
    <a:srgbClr val="0E326F"/>
    <a:srgbClr val="FFA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78" d="100"/>
          <a:sy n="78" d="100"/>
        </p:scale>
        <p:origin x="120"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22294E-349D-BB43-9587-5EB62FCE9CC7}" type="datetime1">
              <a:rPr lang="en-US" smtClean="0"/>
              <a:t>2/18/2025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213905-88F0-3747-A8BC-D7C4A9B94421}" type="slidenum">
              <a:rPr lang="en-US" smtClean="0"/>
              <a:t>‹#›</a:t>
            </a:fld>
            <a:endParaRPr lang="en-US"/>
          </a:p>
        </p:txBody>
      </p:sp>
    </p:spTree>
    <p:extLst>
      <p:ext uri="{BB962C8B-B14F-4D97-AF65-F5344CB8AC3E}">
        <p14:creationId xmlns:p14="http://schemas.microsoft.com/office/powerpoint/2010/main" val="17829705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F36F32-4B8D-7B44-997A-3798B2CDB2F7}" type="datetime1">
              <a:rPr lang="en-US" smtClean="0"/>
              <a:t>2/18/2025</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4FC84-F2D5-4140-8F1A-C6DE41BBAF10}" type="slidenum">
              <a:rPr lang="tr-TR" smtClean="0"/>
              <a:t>‹#›</a:t>
            </a:fld>
            <a:endParaRPr lang="tr-TR"/>
          </a:p>
        </p:txBody>
      </p:sp>
    </p:spTree>
    <p:extLst>
      <p:ext uri="{BB962C8B-B14F-4D97-AF65-F5344CB8AC3E}">
        <p14:creationId xmlns:p14="http://schemas.microsoft.com/office/powerpoint/2010/main" val="25723268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na Sunum Kapağı">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240000" cy="6885000"/>
          </a:xfrm>
          <a:prstGeom prst="rect">
            <a:avLst/>
          </a:prstGeom>
        </p:spPr>
      </p:pic>
      <p:sp>
        <p:nvSpPr>
          <p:cNvPr id="15" name="Metin Yer Tutucusu 14"/>
          <p:cNvSpPr>
            <a:spLocks noGrp="1"/>
          </p:cNvSpPr>
          <p:nvPr>
            <p:ph type="body" sz="quarter" idx="10" hasCustomPrompt="1"/>
          </p:nvPr>
        </p:nvSpPr>
        <p:spPr>
          <a:xfrm>
            <a:off x="816008" y="2852936"/>
            <a:ext cx="10368557" cy="646112"/>
          </a:xfrm>
          <a:prstGeom prst="rect">
            <a:avLst/>
          </a:prstGeom>
        </p:spPr>
        <p:txBody>
          <a:bodyPr>
            <a:normAutofit/>
          </a:bodyPr>
          <a:lstStyle>
            <a:lvl1pPr marL="0" indent="0" algn="ctr">
              <a:buNone/>
              <a:defRPr sz="3600" b="1" i="0" baseline="0">
                <a:solidFill>
                  <a:srgbClr val="0E326F"/>
                </a:solidFill>
                <a:latin typeface="Dax Bold Tr"/>
                <a:cs typeface="Dax Bold Tr"/>
              </a:defRPr>
            </a:lvl1pPr>
          </a:lstStyle>
          <a:p>
            <a:pPr lvl="0"/>
            <a:r>
              <a:rPr lang="tr-TR" dirty="0"/>
              <a:t>Sunum Başlığı Yazınız</a:t>
            </a:r>
          </a:p>
        </p:txBody>
      </p:sp>
      <p:sp>
        <p:nvSpPr>
          <p:cNvPr id="17" name="Metin Yer Tutucusu 14"/>
          <p:cNvSpPr>
            <a:spLocks noGrp="1"/>
          </p:cNvSpPr>
          <p:nvPr>
            <p:ph type="body" sz="quarter" idx="11" hasCustomPrompt="1"/>
          </p:nvPr>
        </p:nvSpPr>
        <p:spPr>
          <a:xfrm>
            <a:off x="815414" y="3571056"/>
            <a:ext cx="10368557" cy="430088"/>
          </a:xfrm>
          <a:prstGeom prst="rect">
            <a:avLst/>
          </a:prstGeom>
        </p:spPr>
        <p:txBody>
          <a:bodyPr>
            <a:normAutofit/>
          </a:bodyPr>
          <a:lstStyle>
            <a:lvl1pPr marL="0" indent="0" algn="ctr">
              <a:buNone/>
              <a:defRPr sz="2400" b="0" i="0" baseline="0">
                <a:solidFill>
                  <a:srgbClr val="16A4A7"/>
                </a:solidFill>
                <a:latin typeface="Dax Medium Tr"/>
                <a:cs typeface="Dax Medium Tr"/>
              </a:defRPr>
            </a:lvl1pPr>
          </a:lstStyle>
          <a:p>
            <a:pPr lvl="0"/>
            <a:r>
              <a:rPr lang="tr-TR" dirty="0"/>
              <a:t>Sunumun Yapılacağı Yer</a:t>
            </a:r>
          </a:p>
        </p:txBody>
      </p:sp>
      <p:sp>
        <p:nvSpPr>
          <p:cNvPr id="18" name="Metin Yer Tutucusu 14"/>
          <p:cNvSpPr>
            <a:spLocks noGrp="1"/>
          </p:cNvSpPr>
          <p:nvPr>
            <p:ph type="body" sz="quarter" idx="12" hasCustomPrompt="1"/>
          </p:nvPr>
        </p:nvSpPr>
        <p:spPr>
          <a:xfrm>
            <a:off x="815414" y="4003104"/>
            <a:ext cx="10368557" cy="430088"/>
          </a:xfrm>
          <a:prstGeom prst="rect">
            <a:avLst/>
          </a:prstGeom>
        </p:spPr>
        <p:txBody>
          <a:bodyPr>
            <a:noAutofit/>
          </a:bodyPr>
          <a:lstStyle>
            <a:lvl1pPr marL="0" indent="0" algn="ctr">
              <a:buNone/>
              <a:defRPr lang="tr-TR" sz="2400" b="0" i="0" kern="1200" baseline="0" dirty="0" smtClean="0">
                <a:solidFill>
                  <a:srgbClr val="16A4A7"/>
                </a:solidFill>
                <a:latin typeface="Dax Medium Tr"/>
                <a:ea typeface="+mn-ea"/>
                <a:cs typeface="Dax Medium Tr"/>
              </a:defRPr>
            </a:lvl1pPr>
          </a:lstStyle>
          <a:p>
            <a:pPr marL="0" lvl="0" indent="0" algn="ctr" defTabSz="914400" rtl="0" eaLnBrk="1" latinLnBrk="0" hangingPunct="1">
              <a:spcBef>
                <a:spcPct val="20000"/>
              </a:spcBef>
              <a:buFont typeface="Arial" panose="020B0604020202020204" pitchFamily="34" charset="0"/>
              <a:buNone/>
            </a:pPr>
            <a:r>
              <a:rPr lang="tr-TR" dirty="0"/>
              <a:t>gg.aa.yyyy</a:t>
            </a:r>
          </a:p>
        </p:txBody>
      </p:sp>
      <p:pic>
        <p:nvPicPr>
          <p:cNvPr id="8" name="Picture 7"/>
          <p:cNvPicPr>
            <a:picLocks noChangeAspect="1"/>
          </p:cNvPicPr>
          <p:nvPr userDrawn="1"/>
        </p:nvPicPr>
        <p:blipFill>
          <a:blip r:embed="rId3"/>
          <a:stretch>
            <a:fillRect/>
          </a:stretch>
        </p:blipFill>
        <p:spPr>
          <a:xfrm>
            <a:off x="4271797" y="6165304"/>
            <a:ext cx="6891867" cy="342900"/>
          </a:xfrm>
          <a:prstGeom prst="rect">
            <a:avLst/>
          </a:prstGeom>
        </p:spPr>
      </p:pic>
    </p:spTree>
    <p:extLst>
      <p:ext uri="{BB962C8B-B14F-4D97-AF65-F5344CB8AC3E}">
        <p14:creationId xmlns:p14="http://schemas.microsoft.com/office/powerpoint/2010/main" val="977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ki İçerik Slaytı">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5844728"/>
            <a:ext cx="12192000" cy="1041400"/>
          </a:xfrm>
          <a:prstGeom prst="rect">
            <a:avLst/>
          </a:prstGeom>
        </p:spPr>
      </p:pic>
      <p:sp>
        <p:nvSpPr>
          <p:cNvPr id="3" name="İçerik Yer Tutucusu 2"/>
          <p:cNvSpPr>
            <a:spLocks noGrp="1"/>
          </p:cNvSpPr>
          <p:nvPr>
            <p:ph sz="half" idx="1"/>
          </p:nvPr>
        </p:nvSpPr>
        <p:spPr>
          <a:xfrm>
            <a:off x="609600" y="1196753"/>
            <a:ext cx="5384800" cy="4929411"/>
          </a:xfrm>
          <a:prstGeom prst="rect">
            <a:avLst/>
          </a:prstGeom>
        </p:spPr>
        <p:txBody>
          <a:bodyPr/>
          <a:lstStyle>
            <a:lvl1pPr marL="342900" indent="-342900">
              <a:buClr>
                <a:srgbClr val="16A4A7"/>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18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p:txBody>
      </p:sp>
      <p:sp>
        <p:nvSpPr>
          <p:cNvPr id="4" name="İçerik Yer Tutucusu 3"/>
          <p:cNvSpPr>
            <a:spLocks noGrp="1"/>
          </p:cNvSpPr>
          <p:nvPr>
            <p:ph sz="half" idx="2"/>
          </p:nvPr>
        </p:nvSpPr>
        <p:spPr>
          <a:xfrm>
            <a:off x="6197600" y="1196753"/>
            <a:ext cx="5384800" cy="4929411"/>
          </a:xfrm>
          <a:prstGeom prst="rect">
            <a:avLst/>
          </a:prstGeom>
        </p:spPr>
        <p:txBody>
          <a:bodyPr/>
          <a:lstStyle>
            <a:lvl1pPr marL="342900" indent="-342900">
              <a:buClr>
                <a:srgbClr val="16A4A7"/>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20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p:txBody>
      </p:sp>
      <p:sp>
        <p:nvSpPr>
          <p:cNvPr id="9" name="Metin Yer Tutucusu 16"/>
          <p:cNvSpPr>
            <a:spLocks noGrp="1"/>
          </p:cNvSpPr>
          <p:nvPr>
            <p:ph type="body" sz="quarter" idx="18" hasCustomPrompt="1"/>
          </p:nvPr>
        </p:nvSpPr>
        <p:spPr>
          <a:xfrm>
            <a:off x="624418" y="260351"/>
            <a:ext cx="9696449" cy="504825"/>
          </a:xfrm>
          <a:prstGeom prst="rect">
            <a:avLst/>
          </a:prstGeom>
        </p:spPr>
        <p:txBody>
          <a:bodyPr/>
          <a:lstStyle>
            <a:lvl1pPr marL="0" indent="0">
              <a:buNone/>
              <a:defRPr sz="2400" b="0" i="0" baseline="0">
                <a:solidFill>
                  <a:srgbClr val="16A4A7"/>
                </a:solidFill>
                <a:latin typeface="Dax Bold Tr"/>
                <a:cs typeface="Dax Bold Tr"/>
              </a:defRPr>
            </a:lvl1pPr>
          </a:lstStyle>
          <a:p>
            <a:pPr lvl="0"/>
            <a:r>
              <a:rPr lang="tr-TR" dirty="0"/>
              <a:t>Slayt Başlığı Yazınız</a:t>
            </a:r>
          </a:p>
        </p:txBody>
      </p:sp>
      <p:pic>
        <p:nvPicPr>
          <p:cNvPr id="11" name="Picture 10"/>
          <p:cNvPicPr>
            <a:picLocks noChangeAspect="1"/>
          </p:cNvPicPr>
          <p:nvPr userDrawn="1"/>
        </p:nvPicPr>
        <p:blipFill>
          <a:blip r:embed="rId3"/>
          <a:stretch>
            <a:fillRect/>
          </a:stretch>
        </p:blipFill>
        <p:spPr>
          <a:xfrm>
            <a:off x="2927648" y="6284044"/>
            <a:ext cx="4842933" cy="241300"/>
          </a:xfrm>
          <a:prstGeom prst="rect">
            <a:avLst/>
          </a:prstGeom>
        </p:spPr>
      </p:pic>
      <p:sp>
        <p:nvSpPr>
          <p:cNvPr id="15" name="Veri Yer Tutucusu 11"/>
          <p:cNvSpPr>
            <a:spLocks noGrp="1"/>
          </p:cNvSpPr>
          <p:nvPr>
            <p:ph type="dt" sz="half" idx="15"/>
          </p:nvPr>
        </p:nvSpPr>
        <p:spPr>
          <a:xfrm>
            <a:off x="9299872" y="6520260"/>
            <a:ext cx="2844800" cy="365125"/>
          </a:xfrm>
        </p:spPr>
        <p:txBody>
          <a:bodyPr/>
          <a:lstStyle>
            <a:lvl1pPr algn="r">
              <a:defRPr>
                <a:solidFill>
                  <a:schemeClr val="bg1"/>
                </a:solidFill>
                <a:latin typeface="Helvetica" panose="020B0604020202020204" pitchFamily="34" charset="0"/>
                <a:cs typeface="Helvetica" panose="020B0604020202020204" pitchFamily="34" charset="0"/>
              </a:defRPr>
            </a:lvl1pPr>
          </a:lstStyle>
          <a:p>
            <a:fld id="{4A37B619-0ABF-6645-927F-483FCBFFE854}" type="datetime1">
              <a:rPr lang="en-US" smtClean="0"/>
              <a:t>2/18/2025</a:t>
            </a:fld>
            <a:endParaRPr lang="tr-TR" dirty="0"/>
          </a:p>
        </p:txBody>
      </p:sp>
      <p:sp>
        <p:nvSpPr>
          <p:cNvPr id="16" name="Slayt Numarası Yer Tutucusu 13"/>
          <p:cNvSpPr>
            <a:spLocks noGrp="1"/>
          </p:cNvSpPr>
          <p:nvPr>
            <p:ph type="sldNum" sz="quarter" idx="17"/>
          </p:nvPr>
        </p:nvSpPr>
        <p:spPr>
          <a:xfrm>
            <a:off x="335360" y="6381329"/>
            <a:ext cx="960107" cy="365125"/>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dirty="0"/>
          </a:p>
        </p:txBody>
      </p:sp>
    </p:spTree>
    <p:extLst>
      <p:ext uri="{BB962C8B-B14F-4D97-AF65-F5344CB8AC3E}">
        <p14:creationId xmlns:p14="http://schemas.microsoft.com/office/powerpoint/2010/main" val="3987830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746B0-F6A3-E64B-8F36-32D3B401C423}" type="datetime1">
              <a:rPr lang="en-US" smtClean="0"/>
              <a:t>2/18/2025</a:t>
            </a:fld>
            <a:endParaRPr lang="tr-TR"/>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2198E-22F6-4CB8-A605-079F15B3062E}" type="slidenum">
              <a:rPr lang="tr-TR" smtClean="0"/>
              <a:t>‹#›</a:t>
            </a:fld>
            <a:endParaRPr lang="tr-TR"/>
          </a:p>
        </p:txBody>
      </p:sp>
    </p:spTree>
    <p:extLst>
      <p:ext uri="{BB962C8B-B14F-4D97-AF65-F5344CB8AC3E}">
        <p14:creationId xmlns:p14="http://schemas.microsoft.com/office/powerpoint/2010/main" val="2328303565"/>
      </p:ext>
    </p:extLst>
  </p:cSld>
  <p:clrMap bg1="lt1" tx1="dk1" bg2="lt2" tx2="dk2" accent1="accent1" accent2="accent2" accent3="accent3" accent4="accent4" accent5="accent5" accent6="accent6" hlink="hlink" folHlink="folHlink"/>
  <p:sldLayoutIdLst>
    <p:sldLayoutId id="2147483714" r:id="rId1"/>
    <p:sldLayoutId id="2147483717" r:id="rId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6992" y="2422848"/>
            <a:ext cx="12192000" cy="1798240"/>
          </a:xfrm>
        </p:spPr>
        <p:txBody>
          <a:bodyPr>
            <a:noAutofit/>
          </a:bodyPr>
          <a:lstStyle/>
          <a:p>
            <a:pPr marL="12700" marR="5080" algn="ctr">
              <a:spcBef>
                <a:spcPts val="100"/>
              </a:spcBef>
            </a:pPr>
            <a:r>
              <a:rPr lang="tr-TR" sz="2900" b="1" dirty="0">
                <a:solidFill>
                  <a:schemeClr val="tx2"/>
                </a:solidFill>
                <a:latin typeface="+mj-lt"/>
              </a:rPr>
              <a:t>Gençlik ve Spor Bakanlığı</a:t>
            </a:r>
            <a:br>
              <a:rPr lang="tr-TR" sz="2900" b="1" dirty="0">
                <a:solidFill>
                  <a:schemeClr val="tx2"/>
                </a:solidFill>
                <a:latin typeface="+mj-lt"/>
              </a:rPr>
            </a:br>
            <a:r>
              <a:rPr lang="tr-TR" sz="2900" b="1" dirty="0">
                <a:solidFill>
                  <a:schemeClr val="tx2"/>
                </a:solidFill>
                <a:latin typeface="+mj-lt"/>
              </a:rPr>
              <a:t> Gençlik Hizmetleri Genel Müdürlüğü</a:t>
            </a:r>
          </a:p>
          <a:p>
            <a:pPr marL="12700" marR="5080" algn="ctr">
              <a:spcBef>
                <a:spcPts val="100"/>
              </a:spcBef>
            </a:pPr>
            <a:r>
              <a:rPr lang="tr-TR" sz="2900" b="1" dirty="0">
                <a:solidFill>
                  <a:schemeClr val="tx2"/>
                </a:solidFill>
                <a:latin typeface="+mj-lt"/>
              </a:rPr>
              <a:t>Üniversite Öğrenci Toplulukları İş Birliği ve Destek Programı (ÜNİDES) Projeleri </a:t>
            </a:r>
            <a:br>
              <a:rPr lang="tr-TR" sz="3200" b="1" dirty="0">
                <a:solidFill>
                  <a:schemeClr val="tx2"/>
                </a:solidFill>
                <a:latin typeface="+mj-lt"/>
              </a:rPr>
            </a:br>
            <a:r>
              <a:rPr lang="tr-TR" sz="2800" dirty="0">
                <a:solidFill>
                  <a:schemeClr val="tx2"/>
                </a:solidFill>
                <a:latin typeface="+mj-lt"/>
                <a:ea typeface="Tahoma" panose="020B0604030504040204" pitchFamily="34" charset="0"/>
                <a:cs typeface="Tahoma" panose="020B0604030504040204" pitchFamily="34" charset="0"/>
              </a:rPr>
              <a:t>3. Dönem</a:t>
            </a:r>
            <a:endParaRPr lang="tr-TR" sz="3200" dirty="0">
              <a:latin typeface="+mj-lt"/>
              <a:ea typeface="Tahoma" panose="020B0604030504040204" pitchFamily="34" charset="0"/>
              <a:cs typeface="Tahoma" panose="020B0604030504040204" pitchFamily="34" charset="0"/>
            </a:endParaRPr>
          </a:p>
        </p:txBody>
      </p:sp>
      <p:sp>
        <p:nvSpPr>
          <p:cNvPr id="4" name="Metin Yer Tutucusu 3"/>
          <p:cNvSpPr>
            <a:spLocks noGrp="1"/>
          </p:cNvSpPr>
          <p:nvPr>
            <p:ph type="body" sz="quarter" idx="12"/>
          </p:nvPr>
        </p:nvSpPr>
        <p:spPr>
          <a:xfrm>
            <a:off x="0" y="4228083"/>
            <a:ext cx="12192000" cy="430088"/>
          </a:xfrm>
        </p:spPr>
        <p:txBody>
          <a:bodyPr>
            <a:normAutofit/>
          </a:bodyPr>
          <a:lstStyle/>
          <a:p>
            <a:r>
              <a:rPr lang="tr-TR" sz="1800" dirty="0">
                <a:latin typeface="Tahoma" panose="020B0604030504040204" pitchFamily="34" charset="0"/>
                <a:ea typeface="Tahoma" panose="020B0604030504040204" pitchFamily="34" charset="0"/>
                <a:cs typeface="Tahoma" panose="020B0604030504040204" pitchFamily="34" charset="0"/>
              </a:rPr>
              <a:t>TTO – 20.02.2025</a:t>
            </a:r>
          </a:p>
        </p:txBody>
      </p:sp>
    </p:spTree>
    <p:extLst>
      <p:ext uri="{BB962C8B-B14F-4D97-AF65-F5344CB8AC3E}">
        <p14:creationId xmlns:p14="http://schemas.microsoft.com/office/powerpoint/2010/main" val="321682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CB96E88-E056-47F7-8A0E-8EC626353EB7}"/>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AF639F86-F2AC-4459-80F3-7F0AA2031ADF}"/>
              </a:ext>
            </a:extLst>
          </p:cNvPr>
          <p:cNvSpPr>
            <a:spLocks noGrp="1"/>
          </p:cNvSpPr>
          <p:nvPr>
            <p:ph type="sldNum" sz="quarter" idx="17"/>
          </p:nvPr>
        </p:nvSpPr>
        <p:spPr/>
        <p:txBody>
          <a:bodyPr/>
          <a:lstStyle/>
          <a:p>
            <a:fld id="{44E2198E-22F6-4CB8-A605-079F15B3062E}" type="slidenum">
              <a:rPr lang="tr-TR" smtClean="0"/>
              <a:pPr/>
              <a:t>10</a:t>
            </a:fld>
            <a:endParaRPr lang="tr-TR" dirty="0"/>
          </a:p>
        </p:txBody>
      </p:sp>
      <p:pic>
        <p:nvPicPr>
          <p:cNvPr id="3" name="Resim 2">
            <a:extLst>
              <a:ext uri="{FF2B5EF4-FFF2-40B4-BE49-F238E27FC236}">
                <a16:creationId xmlns:a16="http://schemas.microsoft.com/office/drawing/2014/main" id="{EEF5BD1C-A422-4403-A9EB-F99185ED704A}"/>
              </a:ext>
            </a:extLst>
          </p:cNvPr>
          <p:cNvPicPr>
            <a:picLocks noChangeAspect="1"/>
          </p:cNvPicPr>
          <p:nvPr/>
        </p:nvPicPr>
        <p:blipFill>
          <a:blip r:embed="rId2"/>
          <a:stretch>
            <a:fillRect/>
          </a:stretch>
        </p:blipFill>
        <p:spPr>
          <a:xfrm>
            <a:off x="1170887" y="476672"/>
            <a:ext cx="9850225" cy="5391902"/>
          </a:xfrm>
          <a:prstGeom prst="rect">
            <a:avLst/>
          </a:prstGeom>
        </p:spPr>
      </p:pic>
    </p:spTree>
    <p:extLst>
      <p:ext uri="{BB962C8B-B14F-4D97-AF65-F5344CB8AC3E}">
        <p14:creationId xmlns:p14="http://schemas.microsoft.com/office/powerpoint/2010/main" val="217794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C9F2E428-6576-4C4F-87F8-703F8440A58A}"/>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A318A120-EB30-43EF-A270-26E6AFA38F31}"/>
              </a:ext>
            </a:extLst>
          </p:cNvPr>
          <p:cNvSpPr>
            <a:spLocks noGrp="1"/>
          </p:cNvSpPr>
          <p:nvPr>
            <p:ph type="sldNum" sz="quarter" idx="17"/>
          </p:nvPr>
        </p:nvSpPr>
        <p:spPr/>
        <p:txBody>
          <a:bodyPr/>
          <a:lstStyle/>
          <a:p>
            <a:fld id="{44E2198E-22F6-4CB8-A605-079F15B3062E}" type="slidenum">
              <a:rPr lang="tr-TR" smtClean="0"/>
              <a:pPr/>
              <a:t>11</a:t>
            </a:fld>
            <a:endParaRPr lang="tr-TR" dirty="0"/>
          </a:p>
        </p:txBody>
      </p:sp>
      <p:sp>
        <p:nvSpPr>
          <p:cNvPr id="7" name="Text 0">
            <a:extLst>
              <a:ext uri="{FF2B5EF4-FFF2-40B4-BE49-F238E27FC236}">
                <a16:creationId xmlns:a16="http://schemas.microsoft.com/office/drawing/2014/main" id="{A2B95E3C-B7B5-41A6-8D7D-6D03A0409CED}"/>
              </a:ext>
            </a:extLst>
          </p:cNvPr>
          <p:cNvSpPr/>
          <p:nvPr/>
        </p:nvSpPr>
        <p:spPr>
          <a:xfrm>
            <a:off x="10364" y="279342"/>
            <a:ext cx="8544272" cy="495734"/>
          </a:xfrm>
          <a:prstGeom prst="rect">
            <a:avLst/>
          </a:prstGeom>
          <a:noFill/>
          <a:ln/>
        </p:spPr>
        <p:txBody>
          <a:bodyPr wrap="square" lIns="0" tIns="0" rIns="0" bIns="0" rtlCol="0" anchor="t"/>
          <a:lstStyle/>
          <a:p>
            <a:pPr marL="0" indent="0" algn="ctr">
              <a:lnSpc>
                <a:spcPts val="4450"/>
              </a:lnSpc>
              <a:buNone/>
            </a:pPr>
            <a:r>
              <a:rPr lang="tr-TR" sz="3550" dirty="0">
                <a:solidFill>
                  <a:srgbClr val="403CCF"/>
                </a:solidFill>
                <a:latin typeface="Libre Baskerville" pitchFamily="34" charset="0"/>
                <a:ea typeface="Libre Baskerville" pitchFamily="34" charset="-122"/>
                <a:cs typeface="Libre Baskerville" pitchFamily="34" charset="-120"/>
              </a:rPr>
              <a:t>Görünürlük Faaliyetleri</a:t>
            </a:r>
            <a:endParaRPr lang="en-US" sz="3550" dirty="0"/>
          </a:p>
        </p:txBody>
      </p:sp>
      <p:grpSp>
        <p:nvGrpSpPr>
          <p:cNvPr id="23" name="Grup 22">
            <a:extLst>
              <a:ext uri="{FF2B5EF4-FFF2-40B4-BE49-F238E27FC236}">
                <a16:creationId xmlns:a16="http://schemas.microsoft.com/office/drawing/2014/main" id="{9A9AB9CC-D91B-4ED0-AA38-12A53CF258C6}"/>
              </a:ext>
            </a:extLst>
          </p:cNvPr>
          <p:cNvGrpSpPr/>
          <p:nvPr/>
        </p:nvGrpSpPr>
        <p:grpSpPr>
          <a:xfrm>
            <a:off x="1703512" y="1127032"/>
            <a:ext cx="7717933" cy="4824664"/>
            <a:chOff x="920697" y="715752"/>
            <a:chExt cx="7717933" cy="4824664"/>
          </a:xfrm>
        </p:grpSpPr>
        <p:pic>
          <p:nvPicPr>
            <p:cNvPr id="8" name="Image 1" descr="preencoded.png">
              <a:extLst>
                <a:ext uri="{FF2B5EF4-FFF2-40B4-BE49-F238E27FC236}">
                  <a16:creationId xmlns:a16="http://schemas.microsoft.com/office/drawing/2014/main" id="{5B0908E9-3333-4D44-BAA6-66ACD54373E1}"/>
                </a:ext>
              </a:extLst>
            </p:cNvPr>
            <p:cNvPicPr>
              <a:picLocks noChangeAspect="1"/>
            </p:cNvPicPr>
            <p:nvPr/>
          </p:nvPicPr>
          <p:blipFill>
            <a:blip r:embed="rId2"/>
            <a:stretch>
              <a:fillRect/>
            </a:stretch>
          </p:blipFill>
          <p:spPr>
            <a:xfrm>
              <a:off x="920697" y="715752"/>
              <a:ext cx="749540" cy="988696"/>
            </a:xfrm>
            <a:prstGeom prst="rect">
              <a:avLst/>
            </a:prstGeom>
          </p:spPr>
        </p:pic>
        <p:sp>
          <p:nvSpPr>
            <p:cNvPr id="9" name="Text 1">
              <a:extLst>
                <a:ext uri="{FF2B5EF4-FFF2-40B4-BE49-F238E27FC236}">
                  <a16:creationId xmlns:a16="http://schemas.microsoft.com/office/drawing/2014/main" id="{3CC18312-C83B-4CF1-97DC-F51B7CCB37EE}"/>
                </a:ext>
              </a:extLst>
            </p:cNvPr>
            <p:cNvSpPr/>
            <p:nvPr/>
          </p:nvSpPr>
          <p:spPr>
            <a:xfrm>
              <a:off x="1949222" y="764704"/>
              <a:ext cx="2882146" cy="234215"/>
            </a:xfrm>
            <a:prstGeom prst="rect">
              <a:avLst/>
            </a:prstGeom>
            <a:noFill/>
            <a:ln/>
          </p:spPr>
          <p:txBody>
            <a:bodyPr wrap="none" lIns="0" tIns="0" rIns="0" bIns="0" rtlCol="0" anchor="t"/>
            <a:lstStyle/>
            <a:p>
              <a:pPr marL="0" indent="0" algn="l">
                <a:lnSpc>
                  <a:spcPts val="2200"/>
                </a:lnSpc>
                <a:buNone/>
              </a:pPr>
              <a:r>
                <a:rPr lang="en-US" sz="1750" b="1" dirty="0">
                  <a:latin typeface="Libre Baskerville" pitchFamily="34" charset="0"/>
                  <a:ea typeface="Libre Baskerville" pitchFamily="34" charset="-122"/>
                  <a:cs typeface="Libre Baskerville" pitchFamily="34" charset="-120"/>
                </a:rPr>
                <a:t>Görünürlük Materyalleri</a:t>
              </a:r>
              <a:endParaRPr lang="en-US" sz="1750" b="1" dirty="0"/>
            </a:p>
          </p:txBody>
        </p:sp>
        <p:sp>
          <p:nvSpPr>
            <p:cNvPr id="10" name="Text 2">
              <a:extLst>
                <a:ext uri="{FF2B5EF4-FFF2-40B4-BE49-F238E27FC236}">
                  <a16:creationId xmlns:a16="http://schemas.microsoft.com/office/drawing/2014/main" id="{8494F0A5-0B67-4114-9EA5-1EEC3ACBADEF}"/>
                </a:ext>
              </a:extLst>
            </p:cNvPr>
            <p:cNvSpPr/>
            <p:nvPr/>
          </p:nvSpPr>
          <p:spPr>
            <a:xfrm>
              <a:off x="1949222" y="1210100"/>
              <a:ext cx="6689408" cy="479620"/>
            </a:xfrm>
            <a:prstGeom prst="rect">
              <a:avLst/>
            </a:prstGeom>
            <a:noFill/>
            <a:ln/>
          </p:spPr>
          <p:txBody>
            <a:bodyPr wrap="square" lIns="0" tIns="0" rIns="0" bIns="0" rtlCol="0" anchor="t"/>
            <a:lstStyle/>
            <a:p>
              <a:pPr marL="0" indent="0" algn="l">
                <a:lnSpc>
                  <a:spcPts val="2250"/>
                </a:lnSpc>
                <a:buNone/>
              </a:pPr>
              <a:r>
                <a:rPr lang="en-US" sz="1400" dirty="0">
                  <a:latin typeface="Open Sans" pitchFamily="34" charset="0"/>
                  <a:ea typeface="Open Sans" pitchFamily="34" charset="-122"/>
                  <a:cs typeface="Open Sans" pitchFamily="34" charset="-120"/>
                </a:rPr>
                <a:t>Proje içerisinde görünürlük materyallerine yer verilmesi öğrenci kulübü sorumluluğunda olup harcama kalemlerine eklenmesi gerekmektedir.</a:t>
              </a:r>
              <a:endParaRPr lang="en-US" sz="1400" dirty="0"/>
            </a:p>
          </p:txBody>
        </p:sp>
        <p:pic>
          <p:nvPicPr>
            <p:cNvPr id="11" name="Image 2" descr="preencoded.png">
              <a:extLst>
                <a:ext uri="{FF2B5EF4-FFF2-40B4-BE49-F238E27FC236}">
                  <a16:creationId xmlns:a16="http://schemas.microsoft.com/office/drawing/2014/main" id="{F5B30DB3-EDF7-4FD8-B422-70B5CEB13F66}"/>
                </a:ext>
              </a:extLst>
            </p:cNvPr>
            <p:cNvPicPr>
              <a:picLocks noChangeAspect="1"/>
            </p:cNvPicPr>
            <p:nvPr/>
          </p:nvPicPr>
          <p:blipFill>
            <a:blip r:embed="rId3"/>
            <a:stretch>
              <a:fillRect/>
            </a:stretch>
          </p:blipFill>
          <p:spPr>
            <a:xfrm>
              <a:off x="920697" y="1959157"/>
              <a:ext cx="749540" cy="988696"/>
            </a:xfrm>
            <a:prstGeom prst="rect">
              <a:avLst/>
            </a:prstGeom>
          </p:spPr>
        </p:pic>
        <p:grpSp>
          <p:nvGrpSpPr>
            <p:cNvPr id="20" name="Grup 19">
              <a:extLst>
                <a:ext uri="{FF2B5EF4-FFF2-40B4-BE49-F238E27FC236}">
                  <a16:creationId xmlns:a16="http://schemas.microsoft.com/office/drawing/2014/main" id="{05667314-2E4A-4F11-9D8A-0DD1978E4583}"/>
                </a:ext>
              </a:extLst>
            </p:cNvPr>
            <p:cNvGrpSpPr/>
            <p:nvPr/>
          </p:nvGrpSpPr>
          <p:grpSpPr>
            <a:xfrm>
              <a:off x="1928223" y="2063425"/>
              <a:ext cx="6689408" cy="554988"/>
              <a:chOff x="1949222" y="2168931"/>
              <a:chExt cx="6689408" cy="554988"/>
            </a:xfrm>
          </p:grpSpPr>
          <p:sp>
            <p:nvSpPr>
              <p:cNvPr id="12" name="Text 3">
                <a:extLst>
                  <a:ext uri="{FF2B5EF4-FFF2-40B4-BE49-F238E27FC236}">
                    <a16:creationId xmlns:a16="http://schemas.microsoft.com/office/drawing/2014/main" id="{522D06ED-DA9B-4F11-8B65-4C4B3F276B44}"/>
                  </a:ext>
                </a:extLst>
              </p:cNvPr>
              <p:cNvSpPr/>
              <p:nvPr/>
            </p:nvSpPr>
            <p:spPr>
              <a:xfrm>
                <a:off x="1949222" y="2168931"/>
                <a:ext cx="2272903" cy="234215"/>
              </a:xfrm>
              <a:prstGeom prst="rect">
                <a:avLst/>
              </a:prstGeom>
              <a:noFill/>
              <a:ln/>
            </p:spPr>
            <p:txBody>
              <a:bodyPr wrap="none" lIns="0" tIns="0" rIns="0" bIns="0" rtlCol="0" anchor="t"/>
              <a:lstStyle/>
              <a:p>
                <a:pPr marL="0" indent="0" algn="l">
                  <a:lnSpc>
                    <a:spcPts val="2200"/>
                  </a:lnSpc>
                  <a:buNone/>
                </a:pPr>
                <a:r>
                  <a:rPr lang="en-US" sz="1750" b="1" dirty="0">
                    <a:latin typeface="Libre Baskerville" pitchFamily="34" charset="0"/>
                    <a:ea typeface="Libre Baskerville" pitchFamily="34" charset="-122"/>
                    <a:cs typeface="Libre Baskerville" pitchFamily="34" charset="-120"/>
                  </a:rPr>
                  <a:t>Logo Kullanımı</a:t>
                </a:r>
                <a:endParaRPr lang="en-US" sz="1750" b="1" dirty="0"/>
              </a:p>
            </p:txBody>
          </p:sp>
          <p:sp>
            <p:nvSpPr>
              <p:cNvPr id="13" name="Text 4">
                <a:extLst>
                  <a:ext uri="{FF2B5EF4-FFF2-40B4-BE49-F238E27FC236}">
                    <a16:creationId xmlns:a16="http://schemas.microsoft.com/office/drawing/2014/main" id="{55AB4F7F-510B-48E0-9141-A6B852E14691}"/>
                  </a:ext>
                </a:extLst>
              </p:cNvPr>
              <p:cNvSpPr/>
              <p:nvPr/>
            </p:nvSpPr>
            <p:spPr>
              <a:xfrm>
                <a:off x="1949222" y="2484108"/>
                <a:ext cx="6689408" cy="239811"/>
              </a:xfrm>
              <a:prstGeom prst="rect">
                <a:avLst/>
              </a:prstGeom>
              <a:noFill/>
              <a:ln/>
            </p:spPr>
            <p:txBody>
              <a:bodyPr wrap="none" lIns="0" tIns="0" rIns="0" bIns="0" rtlCol="0" anchor="t"/>
              <a:lstStyle/>
              <a:p>
                <a:pPr marL="0" indent="0" algn="l">
                  <a:lnSpc>
                    <a:spcPts val="2250"/>
                  </a:lnSpc>
                  <a:buNone/>
                </a:pPr>
                <a:r>
                  <a:rPr lang="en-US" sz="1400" dirty="0">
                    <a:latin typeface="Open Sans" pitchFamily="34" charset="0"/>
                    <a:ea typeface="Open Sans" pitchFamily="34" charset="-122"/>
                    <a:cs typeface="Open Sans" pitchFamily="34" charset="-120"/>
                  </a:rPr>
                  <a:t>Bakanlık logo ve görselleri Genç Ofisin onayı alındıktan </a:t>
                </a:r>
                <a:r>
                  <a:rPr lang="en-US" sz="1400" dirty="0" err="1">
                    <a:latin typeface="Open Sans" pitchFamily="34" charset="0"/>
                    <a:ea typeface="Open Sans" pitchFamily="34" charset="-122"/>
                    <a:cs typeface="Open Sans" pitchFamily="34" charset="-120"/>
                  </a:rPr>
                  <a:t>sonra</a:t>
                </a:r>
                <a:r>
                  <a:rPr lang="en-US" sz="1400" dirty="0">
                    <a:latin typeface="Open Sans" pitchFamily="34" charset="0"/>
                    <a:ea typeface="Open Sans" pitchFamily="34" charset="-122"/>
                    <a:cs typeface="Open Sans" pitchFamily="34" charset="-120"/>
                  </a:rPr>
                  <a:t> </a:t>
                </a:r>
                <a:r>
                  <a:rPr lang="tr-TR" sz="1400" dirty="0">
                    <a:latin typeface="Open Sans" pitchFamily="34" charset="0"/>
                    <a:ea typeface="Open Sans" pitchFamily="34" charset="-122"/>
                    <a:cs typeface="Open Sans" pitchFamily="34" charset="-120"/>
                  </a:rPr>
                  <a:t>görünürlük kılavuzuna </a:t>
                </a:r>
              </a:p>
              <a:p>
                <a:pPr marL="0" indent="0" algn="l">
                  <a:lnSpc>
                    <a:spcPts val="2250"/>
                  </a:lnSpc>
                  <a:buNone/>
                </a:pPr>
                <a:r>
                  <a:rPr lang="tr-TR" sz="1400" dirty="0">
                    <a:latin typeface="Open Sans" pitchFamily="34" charset="0"/>
                    <a:ea typeface="Open Sans" pitchFamily="34" charset="-122"/>
                    <a:cs typeface="Open Sans" pitchFamily="34" charset="-120"/>
                  </a:rPr>
                  <a:t>uygun olarak kullanılacaktır</a:t>
                </a:r>
                <a:endParaRPr lang="en-US" sz="1400" dirty="0"/>
              </a:p>
            </p:txBody>
          </p:sp>
        </p:grpSp>
        <p:pic>
          <p:nvPicPr>
            <p:cNvPr id="14" name="Image 3" descr="preencoded.png">
              <a:extLst>
                <a:ext uri="{FF2B5EF4-FFF2-40B4-BE49-F238E27FC236}">
                  <a16:creationId xmlns:a16="http://schemas.microsoft.com/office/drawing/2014/main" id="{B4D1D26E-312B-437F-BDB5-ED8828FE7487}"/>
                </a:ext>
              </a:extLst>
            </p:cNvPr>
            <p:cNvPicPr>
              <a:picLocks noChangeAspect="1"/>
            </p:cNvPicPr>
            <p:nvPr/>
          </p:nvPicPr>
          <p:blipFill>
            <a:blip r:embed="rId4"/>
            <a:stretch>
              <a:fillRect/>
            </a:stretch>
          </p:blipFill>
          <p:spPr>
            <a:xfrm>
              <a:off x="920697" y="3261929"/>
              <a:ext cx="755872" cy="997049"/>
            </a:xfrm>
            <a:prstGeom prst="rect">
              <a:avLst/>
            </a:prstGeom>
          </p:spPr>
        </p:pic>
        <p:grpSp>
          <p:nvGrpSpPr>
            <p:cNvPr id="21" name="Grup 20">
              <a:extLst>
                <a:ext uri="{FF2B5EF4-FFF2-40B4-BE49-F238E27FC236}">
                  <a16:creationId xmlns:a16="http://schemas.microsoft.com/office/drawing/2014/main" id="{6098D4A3-FB67-46AC-9055-1B92A80C2956}"/>
                </a:ext>
              </a:extLst>
            </p:cNvPr>
            <p:cNvGrpSpPr/>
            <p:nvPr/>
          </p:nvGrpSpPr>
          <p:grpSpPr>
            <a:xfrm>
              <a:off x="1930003" y="3261929"/>
              <a:ext cx="6689408" cy="925016"/>
              <a:chOff x="1949222" y="3673877"/>
              <a:chExt cx="6689408" cy="925016"/>
            </a:xfrm>
          </p:grpSpPr>
          <p:sp>
            <p:nvSpPr>
              <p:cNvPr id="15" name="Text 5">
                <a:extLst>
                  <a:ext uri="{FF2B5EF4-FFF2-40B4-BE49-F238E27FC236}">
                    <a16:creationId xmlns:a16="http://schemas.microsoft.com/office/drawing/2014/main" id="{377D798A-B593-4049-9755-6FAF2214E628}"/>
                  </a:ext>
                </a:extLst>
              </p:cNvPr>
              <p:cNvSpPr/>
              <p:nvPr/>
            </p:nvSpPr>
            <p:spPr>
              <a:xfrm>
                <a:off x="1949222" y="3673877"/>
                <a:ext cx="3025973" cy="234215"/>
              </a:xfrm>
              <a:prstGeom prst="rect">
                <a:avLst/>
              </a:prstGeom>
              <a:noFill/>
              <a:ln/>
            </p:spPr>
            <p:txBody>
              <a:bodyPr wrap="none" lIns="0" tIns="0" rIns="0" bIns="0" rtlCol="0" anchor="t"/>
              <a:lstStyle/>
              <a:p>
                <a:pPr marL="0" indent="0" algn="l">
                  <a:lnSpc>
                    <a:spcPts val="2200"/>
                  </a:lnSpc>
                  <a:buNone/>
                </a:pPr>
                <a:r>
                  <a:rPr lang="en-US" sz="1750" b="1" dirty="0">
                    <a:latin typeface="Libre Baskerville" pitchFamily="34" charset="0"/>
                    <a:ea typeface="Libre Baskerville" pitchFamily="34" charset="-122"/>
                    <a:cs typeface="Libre Baskerville" pitchFamily="34" charset="-120"/>
                  </a:rPr>
                  <a:t>Tanıtım ve Yaygınlaştırma</a:t>
                </a:r>
                <a:endParaRPr lang="en-US" sz="1750" b="1" dirty="0"/>
              </a:p>
            </p:txBody>
          </p:sp>
          <p:sp>
            <p:nvSpPr>
              <p:cNvPr id="16" name="Text 6">
                <a:extLst>
                  <a:ext uri="{FF2B5EF4-FFF2-40B4-BE49-F238E27FC236}">
                    <a16:creationId xmlns:a16="http://schemas.microsoft.com/office/drawing/2014/main" id="{94D40F47-C213-49E6-8DA9-8BD29D84A7A0}"/>
                  </a:ext>
                </a:extLst>
              </p:cNvPr>
              <p:cNvSpPr/>
              <p:nvPr/>
            </p:nvSpPr>
            <p:spPr>
              <a:xfrm>
                <a:off x="1949222" y="4119273"/>
                <a:ext cx="6689408" cy="479620"/>
              </a:xfrm>
              <a:prstGeom prst="rect">
                <a:avLst/>
              </a:prstGeom>
              <a:noFill/>
              <a:ln/>
            </p:spPr>
            <p:txBody>
              <a:bodyPr wrap="square" lIns="0" tIns="0" rIns="0" bIns="0" rtlCol="0" anchor="t"/>
              <a:lstStyle/>
              <a:p>
                <a:pPr marL="0" indent="0" algn="l">
                  <a:lnSpc>
                    <a:spcPts val="2250"/>
                  </a:lnSpc>
                  <a:buNone/>
                </a:pPr>
                <a:r>
                  <a:rPr lang="en-US" sz="1400" dirty="0">
                    <a:latin typeface="Open Sans" pitchFamily="34" charset="0"/>
                    <a:ea typeface="Open Sans" pitchFamily="34" charset="-122"/>
                    <a:cs typeface="Open Sans" pitchFamily="34" charset="-120"/>
                  </a:rPr>
                  <a:t>İş birliği yapılan kurum veya kuruluş isimleri ya da logo gibi tanıtıcı araçları Bakanlığın logo veya isminden ön planda olamaz.</a:t>
                </a:r>
                <a:endParaRPr lang="en-US" sz="1400" dirty="0"/>
              </a:p>
            </p:txBody>
          </p:sp>
        </p:grpSp>
        <p:pic>
          <p:nvPicPr>
            <p:cNvPr id="17" name="Image 4" descr="preencoded.png">
              <a:extLst>
                <a:ext uri="{FF2B5EF4-FFF2-40B4-BE49-F238E27FC236}">
                  <a16:creationId xmlns:a16="http://schemas.microsoft.com/office/drawing/2014/main" id="{A14655EB-0550-4660-8C42-AA47C1CA0019}"/>
                </a:ext>
              </a:extLst>
            </p:cNvPr>
            <p:cNvPicPr>
              <a:picLocks noChangeAspect="1"/>
            </p:cNvPicPr>
            <p:nvPr/>
          </p:nvPicPr>
          <p:blipFill>
            <a:blip r:embed="rId5"/>
            <a:stretch>
              <a:fillRect/>
            </a:stretch>
          </p:blipFill>
          <p:spPr>
            <a:xfrm>
              <a:off x="923680" y="4543366"/>
              <a:ext cx="755873" cy="997050"/>
            </a:xfrm>
            <a:prstGeom prst="rect">
              <a:avLst/>
            </a:prstGeom>
          </p:spPr>
        </p:pic>
        <p:grpSp>
          <p:nvGrpSpPr>
            <p:cNvPr id="22" name="Grup 21">
              <a:extLst>
                <a:ext uri="{FF2B5EF4-FFF2-40B4-BE49-F238E27FC236}">
                  <a16:creationId xmlns:a16="http://schemas.microsoft.com/office/drawing/2014/main" id="{E4E46CBE-D2DD-4947-9162-7911B47ECE45}"/>
                </a:ext>
              </a:extLst>
            </p:cNvPr>
            <p:cNvGrpSpPr/>
            <p:nvPr/>
          </p:nvGrpSpPr>
          <p:grpSpPr>
            <a:xfrm>
              <a:off x="1928223" y="4543366"/>
              <a:ext cx="6689408" cy="925015"/>
              <a:chOff x="1949222" y="5128464"/>
              <a:chExt cx="6689408" cy="925015"/>
            </a:xfrm>
          </p:grpSpPr>
          <p:sp>
            <p:nvSpPr>
              <p:cNvPr id="18" name="Text 7">
                <a:extLst>
                  <a:ext uri="{FF2B5EF4-FFF2-40B4-BE49-F238E27FC236}">
                    <a16:creationId xmlns:a16="http://schemas.microsoft.com/office/drawing/2014/main" id="{488BB56B-CFE8-479D-A13F-EE5CF5188C4E}"/>
                  </a:ext>
                </a:extLst>
              </p:cNvPr>
              <p:cNvSpPr/>
              <p:nvPr/>
            </p:nvSpPr>
            <p:spPr>
              <a:xfrm>
                <a:off x="1949222" y="5128464"/>
                <a:ext cx="2272903" cy="234215"/>
              </a:xfrm>
              <a:prstGeom prst="rect">
                <a:avLst/>
              </a:prstGeom>
              <a:noFill/>
              <a:ln/>
            </p:spPr>
            <p:txBody>
              <a:bodyPr wrap="none" lIns="0" tIns="0" rIns="0" bIns="0" rtlCol="0" anchor="t"/>
              <a:lstStyle/>
              <a:p>
                <a:pPr marL="0" indent="0" algn="l">
                  <a:lnSpc>
                    <a:spcPts val="2200"/>
                  </a:lnSpc>
                  <a:buNone/>
                </a:pPr>
                <a:r>
                  <a:rPr lang="en-US" sz="1750" b="1" dirty="0">
                    <a:latin typeface="Libre Baskerville" pitchFamily="34" charset="0"/>
                    <a:ea typeface="Libre Baskerville" pitchFamily="34" charset="-122"/>
                    <a:cs typeface="Libre Baskerville" pitchFamily="34" charset="-120"/>
                  </a:rPr>
                  <a:t>İçerik Onayı</a:t>
                </a:r>
                <a:endParaRPr lang="en-US" sz="1750" b="1" dirty="0"/>
              </a:p>
            </p:txBody>
          </p:sp>
          <p:sp>
            <p:nvSpPr>
              <p:cNvPr id="19" name="Text 8">
                <a:extLst>
                  <a:ext uri="{FF2B5EF4-FFF2-40B4-BE49-F238E27FC236}">
                    <a16:creationId xmlns:a16="http://schemas.microsoft.com/office/drawing/2014/main" id="{179802FC-871A-4ABB-8E21-79F2851F2537}"/>
                  </a:ext>
                </a:extLst>
              </p:cNvPr>
              <p:cNvSpPr/>
              <p:nvPr/>
            </p:nvSpPr>
            <p:spPr>
              <a:xfrm>
                <a:off x="1949222" y="5573859"/>
                <a:ext cx="6689408" cy="479620"/>
              </a:xfrm>
              <a:prstGeom prst="rect">
                <a:avLst/>
              </a:prstGeom>
              <a:noFill/>
              <a:ln/>
            </p:spPr>
            <p:txBody>
              <a:bodyPr wrap="square" lIns="0" tIns="0" rIns="0" bIns="0" rtlCol="0" anchor="t"/>
              <a:lstStyle/>
              <a:p>
                <a:pPr marL="0" indent="0" algn="l">
                  <a:lnSpc>
                    <a:spcPts val="2250"/>
                  </a:lnSpc>
                  <a:buNone/>
                </a:pPr>
                <a:r>
                  <a:rPr lang="en-US" sz="1400" dirty="0">
                    <a:latin typeface="Open Sans" pitchFamily="34" charset="0"/>
                    <a:ea typeface="Open Sans" pitchFamily="34" charset="-122"/>
                    <a:cs typeface="Open Sans" pitchFamily="34" charset="-120"/>
                  </a:rPr>
                  <a:t>Proje kapsamında hazırlanacak afiş, broşür, kitap, dergi vb. materyallerin içerikleri basımdan önce genç ofis tarafından kontrol edilir.</a:t>
                </a:r>
                <a:endParaRPr lang="en-US" sz="1400" dirty="0"/>
              </a:p>
            </p:txBody>
          </p:sp>
        </p:grpSp>
      </p:grpSp>
    </p:spTree>
    <p:extLst>
      <p:ext uri="{BB962C8B-B14F-4D97-AF65-F5344CB8AC3E}">
        <p14:creationId xmlns:p14="http://schemas.microsoft.com/office/powerpoint/2010/main" val="296955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12</a:t>
            </a:fld>
            <a:endParaRPr lang="tr-TR" dirty="0"/>
          </a:p>
        </p:txBody>
      </p:sp>
      <p:sp>
        <p:nvSpPr>
          <p:cNvPr id="8" name="Metin kutusu 7">
            <a:extLst>
              <a:ext uri="{FF2B5EF4-FFF2-40B4-BE49-F238E27FC236}">
                <a16:creationId xmlns:a16="http://schemas.microsoft.com/office/drawing/2014/main" id="{369AD949-FF46-4A43-81ED-0A42975F96BD}"/>
              </a:ext>
            </a:extLst>
          </p:cNvPr>
          <p:cNvSpPr txBox="1"/>
          <p:nvPr/>
        </p:nvSpPr>
        <p:spPr>
          <a:xfrm>
            <a:off x="479376" y="1700808"/>
            <a:ext cx="11305256" cy="2862322"/>
          </a:xfrm>
          <a:prstGeom prst="rect">
            <a:avLst/>
          </a:prstGeom>
          <a:noFill/>
        </p:spPr>
        <p:txBody>
          <a:bodyPr wrap="square">
            <a:spAutoFit/>
          </a:bodyPr>
          <a:lstStyle/>
          <a:p>
            <a:pPr marL="342900" indent="-342900">
              <a:buFont typeface="+mj-lt"/>
              <a:buAutoNum type="arabicPeriod"/>
            </a:pPr>
            <a:r>
              <a:rPr lang="tr-TR" sz="2000" dirty="0">
                <a:latin typeface="Open Sans" panose="020B0606030504020204" pitchFamily="34" charset="0"/>
                <a:ea typeface="Open Sans" panose="020B0606030504020204" pitchFamily="34" charset="0"/>
                <a:cs typeface="Open Sans" panose="020B0606030504020204" pitchFamily="34" charset="0"/>
              </a:rPr>
              <a:t>Başvuru Formu (Başvuru sistemi üzerinden doldurulacak.) (Ek-1), </a:t>
            </a:r>
          </a:p>
          <a:p>
            <a:pPr marL="342900" indent="-342900">
              <a:buFont typeface="+mj-lt"/>
              <a:buAutoNum type="arabicPeriod"/>
            </a:pPr>
            <a:r>
              <a:rPr lang="tr-TR" sz="2000" dirty="0">
                <a:latin typeface="Open Sans" panose="020B0606030504020204" pitchFamily="34" charset="0"/>
                <a:ea typeface="Open Sans" panose="020B0606030504020204" pitchFamily="34" charset="0"/>
                <a:cs typeface="Open Sans" panose="020B0606030504020204" pitchFamily="34" charset="0"/>
              </a:rPr>
              <a:t>Taahhütname (Ek-2),</a:t>
            </a:r>
          </a:p>
          <a:p>
            <a:pPr marL="342900" indent="-342900">
              <a:buFont typeface="+mj-lt"/>
              <a:buAutoNum type="arabicPeriod"/>
            </a:pPr>
            <a:r>
              <a:rPr lang="tr-TR" sz="2000" dirty="0">
                <a:latin typeface="Open Sans" panose="020B0606030504020204" pitchFamily="34" charset="0"/>
                <a:ea typeface="Open Sans" panose="020B0606030504020204" pitchFamily="34" charset="0"/>
                <a:cs typeface="Open Sans" panose="020B0606030504020204" pitchFamily="34" charset="0"/>
              </a:rPr>
              <a:t>Koordinatör Özgeçmişi Formu (Ek-3),</a:t>
            </a:r>
          </a:p>
          <a:p>
            <a:pPr marL="342900" indent="-342900">
              <a:buFont typeface="+mj-lt"/>
              <a:buAutoNum type="arabicPeriod"/>
            </a:pPr>
            <a:r>
              <a:rPr lang="tr-TR" sz="2000" dirty="0">
                <a:latin typeface="Open Sans" panose="020B0606030504020204" pitchFamily="34" charset="0"/>
                <a:ea typeface="Open Sans" panose="020B0606030504020204" pitchFamily="34" charset="0"/>
                <a:cs typeface="Open Sans" panose="020B0606030504020204" pitchFamily="34" charset="0"/>
              </a:rPr>
              <a:t>Paydaşlık Formu (Ek-4), </a:t>
            </a:r>
          </a:p>
          <a:p>
            <a:pPr marL="342900" indent="-342900">
              <a:buFont typeface="+mj-lt"/>
              <a:buAutoNum type="arabicPeriod"/>
            </a:pPr>
            <a:r>
              <a:rPr lang="tr-TR" sz="2000" dirty="0">
                <a:latin typeface="Open Sans" panose="020B0606030504020204" pitchFamily="34" charset="0"/>
                <a:ea typeface="Open Sans" panose="020B0606030504020204" pitchFamily="34" charset="0"/>
                <a:cs typeface="Open Sans" panose="020B0606030504020204" pitchFamily="34" charset="0"/>
              </a:rPr>
              <a:t>Üniversitenin ilgili mevzuatları çerçevesinde üniversitenin Spor, Kültür ve Sağlık Daire Başkanlığından onaylı öğrenci kulübü belgesi (Ek-5),</a:t>
            </a:r>
          </a:p>
          <a:p>
            <a:pPr marL="342900" indent="-342900">
              <a:buFont typeface="+mj-lt"/>
              <a:buAutoNum type="arabicPeriod"/>
            </a:pPr>
            <a:r>
              <a:rPr lang="tr-TR" sz="2000" dirty="0">
                <a:latin typeface="Open Sans" panose="020B0606030504020204" pitchFamily="34" charset="0"/>
                <a:ea typeface="Open Sans" panose="020B0606030504020204" pitchFamily="34" charset="0"/>
                <a:cs typeface="Open Sans" panose="020B0606030504020204" pitchFamily="34" charset="0"/>
              </a:rPr>
              <a:t>Projenin başvurusuna ve koordinatör görevlendirilmesine ilişkin topluluğun yönetim kurulu kararı (Ek-6), </a:t>
            </a:r>
          </a:p>
          <a:p>
            <a:pPr marL="342900" indent="-342900">
              <a:buFont typeface="+mj-lt"/>
              <a:buAutoNum type="arabicPeriod"/>
            </a:pPr>
            <a:r>
              <a:rPr lang="tr-TR" sz="2000" dirty="0">
                <a:latin typeface="Open Sans" panose="020B0606030504020204" pitchFamily="34" charset="0"/>
                <a:ea typeface="Open Sans" panose="020B0606030504020204" pitchFamily="34" charset="0"/>
                <a:cs typeface="Open Sans" panose="020B0606030504020204" pitchFamily="34" charset="0"/>
              </a:rPr>
              <a:t>Bütçe Formu (Ek-7). </a:t>
            </a:r>
          </a:p>
        </p:txBody>
      </p:sp>
      <p:sp>
        <p:nvSpPr>
          <p:cNvPr id="9" name="Text 0">
            <a:extLst>
              <a:ext uri="{FF2B5EF4-FFF2-40B4-BE49-F238E27FC236}">
                <a16:creationId xmlns:a16="http://schemas.microsoft.com/office/drawing/2014/main" id="{A154807A-FCB1-4F07-8FDC-010DCA528A73}"/>
              </a:ext>
            </a:extLst>
          </p:cNvPr>
          <p:cNvSpPr/>
          <p:nvPr/>
        </p:nvSpPr>
        <p:spPr>
          <a:xfrm>
            <a:off x="479376" y="788947"/>
            <a:ext cx="1000911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Libre Baskerville" pitchFamily="34" charset="0"/>
                <a:ea typeface="Libre Baskerville" pitchFamily="34" charset="-122"/>
                <a:cs typeface="Libre Baskerville" pitchFamily="34" charset="-120"/>
              </a:rPr>
              <a:t> Başvuru İçin Gerekli Belgeler </a:t>
            </a:r>
          </a:p>
          <a:p>
            <a:pPr marL="0" indent="0">
              <a:lnSpc>
                <a:spcPts val="4450"/>
              </a:lnSpc>
              <a:buNone/>
            </a:pPr>
            <a:endParaRPr lang="tr-TR" sz="4400" dirty="0">
              <a:solidFill>
                <a:srgbClr val="403CCF"/>
              </a:solidFill>
              <a:latin typeface="Libre Baskerville" pitchFamily="34" charset="0"/>
              <a:ea typeface="Libre Baskerville" pitchFamily="34" charset="-122"/>
              <a:cs typeface="Libre Baskerville" pitchFamily="34" charset="-120"/>
            </a:endParaRPr>
          </a:p>
        </p:txBody>
      </p:sp>
      <p:sp>
        <p:nvSpPr>
          <p:cNvPr id="7" name="Metin kutusu 6">
            <a:extLst>
              <a:ext uri="{FF2B5EF4-FFF2-40B4-BE49-F238E27FC236}">
                <a16:creationId xmlns:a16="http://schemas.microsoft.com/office/drawing/2014/main" id="{F5BE6529-9434-4DC0-9510-38D3BFFD4CFE}"/>
              </a:ext>
            </a:extLst>
          </p:cNvPr>
          <p:cNvSpPr txBox="1"/>
          <p:nvPr/>
        </p:nvSpPr>
        <p:spPr>
          <a:xfrm>
            <a:off x="1199456" y="4892183"/>
            <a:ext cx="11491677" cy="646331"/>
          </a:xfrm>
          <a:prstGeom prst="rect">
            <a:avLst/>
          </a:prstGeom>
          <a:noFill/>
        </p:spPr>
        <p:txBody>
          <a:bodyPr wrap="square">
            <a:spAutoFit/>
          </a:bodyPr>
          <a:lstStyle/>
          <a:p>
            <a:r>
              <a:rPr lang="tr-TR" b="1" dirty="0">
                <a:solidFill>
                  <a:srgbClr val="FF0000"/>
                </a:solidFill>
              </a:rPr>
              <a:t>Proje koordinatörü: </a:t>
            </a:r>
            <a:r>
              <a:rPr lang="tr-TR" dirty="0"/>
              <a:t>Bu görevde yalnızca üniversite öğrencileri yer alabilir. Mezunlar veya farklı statüdeki kişiler proje koordinatörü olarak belirlenemez.</a:t>
            </a:r>
          </a:p>
        </p:txBody>
      </p:sp>
      <p:sp>
        <p:nvSpPr>
          <p:cNvPr id="3" name="Yıldız: 5 Nokta 2">
            <a:extLst>
              <a:ext uri="{FF2B5EF4-FFF2-40B4-BE49-F238E27FC236}">
                <a16:creationId xmlns:a16="http://schemas.microsoft.com/office/drawing/2014/main" id="{8E36B244-6B2C-4E31-9604-64ED4FBA1A27}"/>
              </a:ext>
            </a:extLst>
          </p:cNvPr>
          <p:cNvSpPr/>
          <p:nvPr/>
        </p:nvSpPr>
        <p:spPr>
          <a:xfrm>
            <a:off x="479376" y="4819305"/>
            <a:ext cx="720080" cy="79208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2398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13</a:t>
            </a:fld>
            <a:endParaRPr lang="tr-TR" dirty="0"/>
          </a:p>
        </p:txBody>
      </p:sp>
      <p:sp>
        <p:nvSpPr>
          <p:cNvPr id="7" name="Text 0">
            <a:extLst>
              <a:ext uri="{FF2B5EF4-FFF2-40B4-BE49-F238E27FC236}">
                <a16:creationId xmlns:a16="http://schemas.microsoft.com/office/drawing/2014/main" id="{316C7013-FC5E-47E5-BAB5-6BB78AD91473}"/>
              </a:ext>
            </a:extLst>
          </p:cNvPr>
          <p:cNvSpPr/>
          <p:nvPr/>
        </p:nvSpPr>
        <p:spPr>
          <a:xfrm>
            <a:off x="119336" y="111546"/>
            <a:ext cx="12025336" cy="495734"/>
          </a:xfrm>
          <a:prstGeom prst="rect">
            <a:avLst/>
          </a:prstGeom>
          <a:noFill/>
          <a:ln/>
        </p:spPr>
        <p:txBody>
          <a:bodyPr wrap="square" lIns="0" tIns="0" rIns="0" bIns="0" rtlCol="0" anchor="t"/>
          <a:lstStyle/>
          <a:p>
            <a:pPr marL="0" indent="0" algn="ctr">
              <a:lnSpc>
                <a:spcPts val="4450"/>
              </a:lnSpc>
              <a:buNone/>
            </a:pPr>
            <a:r>
              <a:rPr lang="tr-TR" sz="3550" dirty="0">
                <a:solidFill>
                  <a:srgbClr val="403CCF"/>
                </a:solidFill>
                <a:latin typeface="Libre Baskerville" pitchFamily="34" charset="0"/>
                <a:ea typeface="Libre Baskerville" pitchFamily="34" charset="-122"/>
                <a:cs typeface="Libre Baskerville" pitchFamily="34" charset="-120"/>
              </a:rPr>
              <a:t>Başvuru Sistemi: </a:t>
            </a:r>
            <a:r>
              <a:rPr lang="tr-TR" sz="3550" dirty="0">
                <a:solidFill>
                  <a:srgbClr val="FF0000"/>
                </a:solidFill>
                <a:latin typeface="Libre Baskerville" pitchFamily="34" charset="0"/>
                <a:ea typeface="Libre Baskerville" pitchFamily="34" charset="-122"/>
                <a:cs typeface="Libre Baskerville" pitchFamily="34" charset="-120"/>
              </a:rPr>
              <a:t>https://e-genc.gsb.gov.tr/ </a:t>
            </a:r>
            <a:endParaRPr lang="en-US" sz="3550" dirty="0">
              <a:solidFill>
                <a:srgbClr val="FF0000"/>
              </a:solidFill>
            </a:endParaRPr>
          </a:p>
        </p:txBody>
      </p:sp>
      <p:pic>
        <p:nvPicPr>
          <p:cNvPr id="10" name="Resim 9">
            <a:extLst>
              <a:ext uri="{FF2B5EF4-FFF2-40B4-BE49-F238E27FC236}">
                <a16:creationId xmlns:a16="http://schemas.microsoft.com/office/drawing/2014/main" id="{F72B6C58-8F51-4C19-9D90-88746F2DC819}"/>
              </a:ext>
            </a:extLst>
          </p:cNvPr>
          <p:cNvPicPr>
            <a:picLocks noChangeAspect="1"/>
          </p:cNvPicPr>
          <p:nvPr/>
        </p:nvPicPr>
        <p:blipFill>
          <a:blip r:embed="rId2"/>
          <a:stretch>
            <a:fillRect/>
          </a:stretch>
        </p:blipFill>
        <p:spPr>
          <a:xfrm>
            <a:off x="1602858" y="753899"/>
            <a:ext cx="8986283" cy="5809992"/>
          </a:xfrm>
          <a:prstGeom prst="rect">
            <a:avLst/>
          </a:prstGeom>
        </p:spPr>
      </p:pic>
    </p:spTree>
    <p:extLst>
      <p:ext uri="{BB962C8B-B14F-4D97-AF65-F5344CB8AC3E}">
        <p14:creationId xmlns:p14="http://schemas.microsoft.com/office/powerpoint/2010/main" val="365779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14</a:t>
            </a:fld>
            <a:endParaRPr lang="tr-TR" dirty="0"/>
          </a:p>
        </p:txBody>
      </p:sp>
      <p:pic>
        <p:nvPicPr>
          <p:cNvPr id="4" name="Resim 3">
            <a:extLst>
              <a:ext uri="{FF2B5EF4-FFF2-40B4-BE49-F238E27FC236}">
                <a16:creationId xmlns:a16="http://schemas.microsoft.com/office/drawing/2014/main" id="{ABF35715-8CB0-4BB0-B2C5-BD291F445232}"/>
              </a:ext>
            </a:extLst>
          </p:cNvPr>
          <p:cNvPicPr>
            <a:picLocks noChangeAspect="1"/>
          </p:cNvPicPr>
          <p:nvPr/>
        </p:nvPicPr>
        <p:blipFill>
          <a:blip r:embed="rId2"/>
          <a:stretch>
            <a:fillRect/>
          </a:stretch>
        </p:blipFill>
        <p:spPr>
          <a:xfrm>
            <a:off x="1703512" y="66356"/>
            <a:ext cx="8571719" cy="6523285"/>
          </a:xfrm>
          <a:prstGeom prst="rect">
            <a:avLst/>
          </a:prstGeom>
        </p:spPr>
      </p:pic>
    </p:spTree>
    <p:extLst>
      <p:ext uri="{BB962C8B-B14F-4D97-AF65-F5344CB8AC3E}">
        <p14:creationId xmlns:p14="http://schemas.microsoft.com/office/powerpoint/2010/main" val="118277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15</a:t>
            </a:fld>
            <a:endParaRPr lang="tr-TR" dirty="0"/>
          </a:p>
        </p:txBody>
      </p:sp>
      <p:pic>
        <p:nvPicPr>
          <p:cNvPr id="3" name="Resim 2">
            <a:extLst>
              <a:ext uri="{FF2B5EF4-FFF2-40B4-BE49-F238E27FC236}">
                <a16:creationId xmlns:a16="http://schemas.microsoft.com/office/drawing/2014/main" id="{E823684B-DC75-4EBA-BFD3-3F1EC00D7252}"/>
              </a:ext>
            </a:extLst>
          </p:cNvPr>
          <p:cNvPicPr>
            <a:picLocks noChangeAspect="1"/>
          </p:cNvPicPr>
          <p:nvPr/>
        </p:nvPicPr>
        <p:blipFill>
          <a:blip r:embed="rId2"/>
          <a:stretch>
            <a:fillRect/>
          </a:stretch>
        </p:blipFill>
        <p:spPr>
          <a:xfrm>
            <a:off x="47328" y="90528"/>
            <a:ext cx="11863844" cy="6224555"/>
          </a:xfrm>
          <a:prstGeom prst="rect">
            <a:avLst/>
          </a:prstGeom>
        </p:spPr>
      </p:pic>
    </p:spTree>
    <p:extLst>
      <p:ext uri="{BB962C8B-B14F-4D97-AF65-F5344CB8AC3E}">
        <p14:creationId xmlns:p14="http://schemas.microsoft.com/office/powerpoint/2010/main" val="126808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16</a:t>
            </a:fld>
            <a:endParaRPr lang="tr-TR" dirty="0"/>
          </a:p>
        </p:txBody>
      </p:sp>
      <p:pic>
        <p:nvPicPr>
          <p:cNvPr id="4" name="Resim 3">
            <a:extLst>
              <a:ext uri="{FF2B5EF4-FFF2-40B4-BE49-F238E27FC236}">
                <a16:creationId xmlns:a16="http://schemas.microsoft.com/office/drawing/2014/main" id="{C69A2A71-AAFE-43D8-B2D3-6FFA265879B3}"/>
              </a:ext>
            </a:extLst>
          </p:cNvPr>
          <p:cNvPicPr>
            <a:picLocks noChangeAspect="1"/>
          </p:cNvPicPr>
          <p:nvPr/>
        </p:nvPicPr>
        <p:blipFill>
          <a:blip r:embed="rId2"/>
          <a:stretch>
            <a:fillRect/>
          </a:stretch>
        </p:blipFill>
        <p:spPr>
          <a:xfrm>
            <a:off x="1011936" y="0"/>
            <a:ext cx="10168128" cy="6858000"/>
          </a:xfrm>
          <a:prstGeom prst="rect">
            <a:avLst/>
          </a:prstGeom>
        </p:spPr>
      </p:pic>
    </p:spTree>
    <p:extLst>
      <p:ext uri="{BB962C8B-B14F-4D97-AF65-F5344CB8AC3E}">
        <p14:creationId xmlns:p14="http://schemas.microsoft.com/office/powerpoint/2010/main" val="349471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17</a:t>
            </a:fld>
            <a:endParaRPr lang="tr-TR" dirty="0"/>
          </a:p>
        </p:txBody>
      </p:sp>
      <p:pic>
        <p:nvPicPr>
          <p:cNvPr id="3" name="Resim 2">
            <a:extLst>
              <a:ext uri="{FF2B5EF4-FFF2-40B4-BE49-F238E27FC236}">
                <a16:creationId xmlns:a16="http://schemas.microsoft.com/office/drawing/2014/main" id="{8B42F5E9-13EA-45BF-8362-6875B996C747}"/>
              </a:ext>
            </a:extLst>
          </p:cNvPr>
          <p:cNvPicPr>
            <a:picLocks noChangeAspect="1"/>
          </p:cNvPicPr>
          <p:nvPr/>
        </p:nvPicPr>
        <p:blipFill>
          <a:blip r:embed="rId2"/>
          <a:stretch>
            <a:fillRect/>
          </a:stretch>
        </p:blipFill>
        <p:spPr>
          <a:xfrm>
            <a:off x="1073969" y="0"/>
            <a:ext cx="10044062" cy="6858000"/>
          </a:xfrm>
          <a:prstGeom prst="rect">
            <a:avLst/>
          </a:prstGeom>
        </p:spPr>
      </p:pic>
    </p:spTree>
    <p:extLst>
      <p:ext uri="{BB962C8B-B14F-4D97-AF65-F5344CB8AC3E}">
        <p14:creationId xmlns:p14="http://schemas.microsoft.com/office/powerpoint/2010/main" val="299727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18</a:t>
            </a:fld>
            <a:endParaRPr lang="tr-TR" dirty="0"/>
          </a:p>
        </p:txBody>
      </p:sp>
      <p:pic>
        <p:nvPicPr>
          <p:cNvPr id="3" name="Resim 2">
            <a:extLst>
              <a:ext uri="{FF2B5EF4-FFF2-40B4-BE49-F238E27FC236}">
                <a16:creationId xmlns:a16="http://schemas.microsoft.com/office/drawing/2014/main" id="{2AAFAE2B-0449-4DF6-B986-19B1395A72EE}"/>
              </a:ext>
            </a:extLst>
          </p:cNvPr>
          <p:cNvPicPr>
            <a:picLocks noChangeAspect="1"/>
          </p:cNvPicPr>
          <p:nvPr/>
        </p:nvPicPr>
        <p:blipFill>
          <a:blip r:embed="rId2"/>
          <a:stretch>
            <a:fillRect/>
          </a:stretch>
        </p:blipFill>
        <p:spPr>
          <a:xfrm>
            <a:off x="876528" y="0"/>
            <a:ext cx="10438944" cy="6858000"/>
          </a:xfrm>
          <a:prstGeom prst="rect">
            <a:avLst/>
          </a:prstGeom>
        </p:spPr>
      </p:pic>
    </p:spTree>
    <p:extLst>
      <p:ext uri="{BB962C8B-B14F-4D97-AF65-F5344CB8AC3E}">
        <p14:creationId xmlns:p14="http://schemas.microsoft.com/office/powerpoint/2010/main" val="375346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DD6BCCE-10C5-4BC3-81CC-E937F8A4ADC8}"/>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47FBC859-17A8-470B-92BD-B334AADE7736}"/>
              </a:ext>
            </a:extLst>
          </p:cNvPr>
          <p:cNvSpPr>
            <a:spLocks noGrp="1"/>
          </p:cNvSpPr>
          <p:nvPr>
            <p:ph type="sldNum" sz="quarter" idx="17"/>
          </p:nvPr>
        </p:nvSpPr>
        <p:spPr/>
        <p:txBody>
          <a:bodyPr/>
          <a:lstStyle/>
          <a:p>
            <a:fld id="{44E2198E-22F6-4CB8-A605-079F15B3062E}" type="slidenum">
              <a:rPr lang="tr-TR" smtClean="0"/>
              <a:pPr/>
              <a:t>19</a:t>
            </a:fld>
            <a:endParaRPr lang="tr-TR" dirty="0"/>
          </a:p>
        </p:txBody>
      </p:sp>
      <p:pic>
        <p:nvPicPr>
          <p:cNvPr id="3" name="Resim 2">
            <a:extLst>
              <a:ext uri="{FF2B5EF4-FFF2-40B4-BE49-F238E27FC236}">
                <a16:creationId xmlns:a16="http://schemas.microsoft.com/office/drawing/2014/main" id="{A4242192-33A0-42B0-88AE-8350FF915C97}"/>
              </a:ext>
            </a:extLst>
          </p:cNvPr>
          <p:cNvPicPr>
            <a:picLocks noChangeAspect="1"/>
          </p:cNvPicPr>
          <p:nvPr/>
        </p:nvPicPr>
        <p:blipFill>
          <a:blip r:embed="rId2"/>
          <a:stretch>
            <a:fillRect/>
          </a:stretch>
        </p:blipFill>
        <p:spPr>
          <a:xfrm>
            <a:off x="2208131" y="138395"/>
            <a:ext cx="7775737" cy="6381865"/>
          </a:xfrm>
          <a:prstGeom prst="rect">
            <a:avLst/>
          </a:prstGeom>
        </p:spPr>
      </p:pic>
    </p:spTree>
    <p:extLst>
      <p:ext uri="{BB962C8B-B14F-4D97-AF65-F5344CB8AC3E}">
        <p14:creationId xmlns:p14="http://schemas.microsoft.com/office/powerpoint/2010/main" val="135590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73D6945F-31C8-46F3-A4B1-9E3C3EF96282}"/>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32289866-AC63-4158-8357-3C16FA90519C}"/>
              </a:ext>
            </a:extLst>
          </p:cNvPr>
          <p:cNvSpPr>
            <a:spLocks noGrp="1"/>
          </p:cNvSpPr>
          <p:nvPr>
            <p:ph type="sldNum" sz="quarter" idx="17"/>
          </p:nvPr>
        </p:nvSpPr>
        <p:spPr/>
        <p:txBody>
          <a:bodyPr/>
          <a:lstStyle/>
          <a:p>
            <a:fld id="{44E2198E-22F6-4CB8-A605-079F15B3062E}" type="slidenum">
              <a:rPr lang="tr-TR" smtClean="0"/>
              <a:pPr/>
              <a:t>2</a:t>
            </a:fld>
            <a:endParaRPr lang="tr-TR" dirty="0"/>
          </a:p>
        </p:txBody>
      </p:sp>
      <p:sp>
        <p:nvSpPr>
          <p:cNvPr id="15" name="Content Placeholder 2">
            <a:extLst>
              <a:ext uri="{FF2B5EF4-FFF2-40B4-BE49-F238E27FC236}">
                <a16:creationId xmlns:a16="http://schemas.microsoft.com/office/drawing/2014/main" id="{C7CBF25B-0622-44A7-8EE5-F8493A77C367}"/>
              </a:ext>
            </a:extLst>
          </p:cNvPr>
          <p:cNvSpPr>
            <a:spLocks noGrp="1"/>
          </p:cNvSpPr>
          <p:nvPr>
            <p:ph idx="1"/>
          </p:nvPr>
        </p:nvSpPr>
        <p:spPr>
          <a:xfrm>
            <a:off x="335360" y="1430635"/>
            <a:ext cx="8709653" cy="4525963"/>
          </a:xfrm>
        </p:spPr>
        <p:txBody>
          <a:bodyPr>
            <a:normAutofit/>
          </a:bodyPr>
          <a:lstStyle/>
          <a:p>
            <a:pPr marL="457200" indent="-457200">
              <a:buFont typeface="+mj-lt"/>
              <a:buAutoNum type="arabicPeriod"/>
            </a:pPr>
            <a:r>
              <a:rPr dirty="0"/>
              <a:t>ÜNİDES </a:t>
            </a:r>
            <a:r>
              <a:rPr dirty="0" err="1"/>
              <a:t>Nedir</a:t>
            </a:r>
            <a:r>
              <a:rPr dirty="0"/>
              <a:t>?</a:t>
            </a:r>
          </a:p>
          <a:p>
            <a:pPr marL="457200" indent="-457200">
              <a:buFont typeface="+mj-lt"/>
              <a:buAutoNum type="arabicPeriod"/>
            </a:pPr>
            <a:r>
              <a:rPr dirty="0" err="1"/>
              <a:t>Başvuru</a:t>
            </a:r>
            <a:r>
              <a:rPr dirty="0"/>
              <a:t> </a:t>
            </a:r>
            <a:r>
              <a:rPr dirty="0" err="1"/>
              <a:t>Şartları</a:t>
            </a:r>
            <a:endParaRPr dirty="0"/>
          </a:p>
          <a:p>
            <a:pPr marL="457200" indent="-457200">
              <a:buFont typeface="+mj-lt"/>
              <a:buAutoNum type="arabicPeriod"/>
            </a:pPr>
            <a:r>
              <a:rPr lang="tr-TR" dirty="0"/>
              <a:t>ÜNİDES Konu Başlıkları</a:t>
            </a:r>
          </a:p>
          <a:p>
            <a:pPr marL="457200" indent="-457200">
              <a:buFont typeface="+mj-lt"/>
              <a:buAutoNum type="arabicPeriod"/>
            </a:pPr>
            <a:r>
              <a:rPr dirty="0" err="1"/>
              <a:t>Destek</a:t>
            </a:r>
            <a:r>
              <a:rPr dirty="0"/>
              <a:t> </a:t>
            </a:r>
            <a:r>
              <a:rPr dirty="0" err="1"/>
              <a:t>Miktarı</a:t>
            </a:r>
            <a:r>
              <a:rPr dirty="0"/>
              <a:t> </a:t>
            </a:r>
            <a:r>
              <a:rPr dirty="0" err="1"/>
              <a:t>ve</a:t>
            </a:r>
            <a:r>
              <a:rPr dirty="0"/>
              <a:t> Mali </a:t>
            </a:r>
            <a:r>
              <a:rPr dirty="0" err="1"/>
              <a:t>Süreçler</a:t>
            </a:r>
            <a:endParaRPr dirty="0"/>
          </a:p>
          <a:p>
            <a:pPr marL="457200" indent="-457200">
              <a:buFont typeface="+mj-lt"/>
              <a:buAutoNum type="arabicPeriod"/>
            </a:pPr>
            <a:r>
              <a:rPr lang="tr-TR" dirty="0"/>
              <a:t>Görünürlük ve İletişim Kuralları</a:t>
            </a:r>
          </a:p>
          <a:p>
            <a:pPr marL="457200" indent="-457200">
              <a:buFont typeface="+mj-lt"/>
              <a:buAutoNum type="arabicPeriod"/>
            </a:pPr>
            <a:r>
              <a:rPr dirty="0" err="1"/>
              <a:t>Başvuru</a:t>
            </a:r>
            <a:r>
              <a:rPr dirty="0"/>
              <a:t> </a:t>
            </a:r>
            <a:r>
              <a:rPr dirty="0" err="1"/>
              <a:t>Süreci</a:t>
            </a:r>
            <a:r>
              <a:rPr dirty="0"/>
              <a:t> </a:t>
            </a:r>
            <a:r>
              <a:rPr dirty="0" err="1"/>
              <a:t>ve</a:t>
            </a:r>
            <a:r>
              <a:rPr dirty="0"/>
              <a:t> </a:t>
            </a:r>
            <a:r>
              <a:rPr dirty="0" err="1"/>
              <a:t>Gerekli</a:t>
            </a:r>
            <a:r>
              <a:rPr dirty="0"/>
              <a:t> </a:t>
            </a:r>
            <a:r>
              <a:rPr dirty="0" err="1"/>
              <a:t>Belgeler</a:t>
            </a:r>
            <a:endParaRPr dirty="0"/>
          </a:p>
          <a:p>
            <a:pPr marL="457200" indent="-457200">
              <a:buFont typeface="+mj-lt"/>
              <a:buAutoNum type="arabicPeriod"/>
            </a:pPr>
            <a:r>
              <a:rPr dirty="0" err="1"/>
              <a:t>Proje</a:t>
            </a:r>
            <a:r>
              <a:rPr dirty="0"/>
              <a:t> </a:t>
            </a:r>
            <a:r>
              <a:rPr dirty="0" err="1"/>
              <a:t>Değerlendirme</a:t>
            </a:r>
            <a:r>
              <a:rPr dirty="0"/>
              <a:t> </a:t>
            </a:r>
            <a:r>
              <a:rPr dirty="0" err="1"/>
              <a:t>Kriterleri</a:t>
            </a:r>
            <a:endParaRPr dirty="0"/>
          </a:p>
          <a:p>
            <a:pPr marL="457200" indent="-457200">
              <a:buFont typeface="+mj-lt"/>
              <a:buAutoNum type="arabicPeriod"/>
            </a:pPr>
            <a:r>
              <a:rPr dirty="0" err="1"/>
              <a:t>Proje</a:t>
            </a:r>
            <a:r>
              <a:rPr dirty="0"/>
              <a:t> </a:t>
            </a:r>
            <a:r>
              <a:rPr dirty="0" err="1"/>
              <a:t>Öneriler</a:t>
            </a:r>
            <a:r>
              <a:rPr lang="tr-TR" dirty="0"/>
              <a:t>i</a:t>
            </a:r>
            <a:endParaRPr dirty="0"/>
          </a:p>
        </p:txBody>
      </p:sp>
      <p:sp>
        <p:nvSpPr>
          <p:cNvPr id="16" name="Text 0">
            <a:extLst>
              <a:ext uri="{FF2B5EF4-FFF2-40B4-BE49-F238E27FC236}">
                <a16:creationId xmlns:a16="http://schemas.microsoft.com/office/drawing/2014/main" id="{9AE8D13C-E546-4CFD-A293-FE330EC17244}"/>
              </a:ext>
            </a:extLst>
          </p:cNvPr>
          <p:cNvSpPr/>
          <p:nvPr/>
        </p:nvSpPr>
        <p:spPr>
          <a:xfrm>
            <a:off x="335360" y="547012"/>
            <a:ext cx="11686708" cy="708779"/>
          </a:xfrm>
          <a:prstGeom prst="rect">
            <a:avLst/>
          </a:prstGeom>
          <a:noFill/>
          <a:ln/>
        </p:spPr>
        <p:txBody>
          <a:bodyPr wrap="none" lIns="0" tIns="0" rIns="0" bIns="0" rtlCol="0" anchor="t"/>
          <a:lstStyle/>
          <a:p>
            <a:pPr marL="0" indent="0">
              <a:lnSpc>
                <a:spcPts val="5550"/>
              </a:lnSpc>
              <a:buNone/>
            </a:pPr>
            <a:r>
              <a:rPr lang="tr-TR" sz="4400" dirty="0">
                <a:solidFill>
                  <a:srgbClr val="403CCF"/>
                </a:solidFill>
                <a:latin typeface="Libre Baskerville" pitchFamily="34" charset="0"/>
                <a:ea typeface="Libre Baskerville" pitchFamily="34" charset="-122"/>
                <a:cs typeface="Libre Baskerville" pitchFamily="34" charset="-120"/>
              </a:rPr>
              <a:t>Sunum Akışı</a:t>
            </a:r>
            <a:endParaRPr lang="en-US" sz="4400" dirty="0"/>
          </a:p>
        </p:txBody>
      </p:sp>
      <p:pic>
        <p:nvPicPr>
          <p:cNvPr id="3074" name="Picture 2">
            <a:extLst>
              <a:ext uri="{FF2B5EF4-FFF2-40B4-BE49-F238E27FC236}">
                <a16:creationId xmlns:a16="http://schemas.microsoft.com/office/drawing/2014/main" id="{36570F84-EBD1-4287-ABED-2E9DE3157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381" y="901401"/>
            <a:ext cx="6986291"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03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20</a:t>
            </a:fld>
            <a:endParaRPr lang="tr-TR" dirty="0"/>
          </a:p>
        </p:txBody>
      </p:sp>
      <p:sp>
        <p:nvSpPr>
          <p:cNvPr id="8" name="Metin kutusu 7">
            <a:extLst>
              <a:ext uri="{FF2B5EF4-FFF2-40B4-BE49-F238E27FC236}">
                <a16:creationId xmlns:a16="http://schemas.microsoft.com/office/drawing/2014/main" id="{369AD949-FF46-4A43-81ED-0A42975F96BD}"/>
              </a:ext>
            </a:extLst>
          </p:cNvPr>
          <p:cNvSpPr txBox="1"/>
          <p:nvPr/>
        </p:nvSpPr>
        <p:spPr>
          <a:xfrm>
            <a:off x="479646" y="1228397"/>
            <a:ext cx="8667712" cy="4708981"/>
          </a:xfrm>
          <a:prstGeom prst="rect">
            <a:avLst/>
          </a:prstGeom>
          <a:noFill/>
        </p:spPr>
        <p:txBody>
          <a:bodyPr wrap="square">
            <a:spAutoFit/>
          </a:bodyPr>
          <a:lstStyle/>
          <a:p>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Gençlik Politikalarına Uygunluk (40 Puan)</a:t>
            </a:r>
          </a:p>
          <a:p>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GSB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Gençlik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Politikaları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Eğitim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Hayat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Boyu</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Etik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İnsani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Değerler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İstihdam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Girişimcilik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Mesleki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Eğitim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Dezavantajli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Gençler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Sosyal</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İçerme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Sağlik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Çevre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Demokratik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Katilim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Yurttaşlik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Bilinci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Kültür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Sanat</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Bilim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Teknoloji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Uluslararasi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Alanda</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Gençlik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Kültürlerarasi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Diyalog</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Serbest</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Zamanlarin</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Değerlendirilmesi</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Gençlik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Bilgilendirmesi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mj-lt"/>
              <a:buAutoNum type="arabicPeriod"/>
            </a:pP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Gönüllülük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Hareketlilik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Text 0">
            <a:extLst>
              <a:ext uri="{FF2B5EF4-FFF2-40B4-BE49-F238E27FC236}">
                <a16:creationId xmlns:a16="http://schemas.microsoft.com/office/drawing/2014/main" id="{A154807A-FCB1-4F07-8FDC-010DCA528A73}"/>
              </a:ext>
            </a:extLst>
          </p:cNvPr>
          <p:cNvSpPr/>
          <p:nvPr/>
        </p:nvSpPr>
        <p:spPr>
          <a:xfrm>
            <a:off x="479646" y="334069"/>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Libre Baskerville" pitchFamily="34" charset="0"/>
                <a:ea typeface="Libre Baskerville" pitchFamily="34" charset="-122"/>
                <a:cs typeface="Libre Baskerville" pitchFamily="34" charset="-120"/>
              </a:rPr>
              <a:t>Değerlendirme </a:t>
            </a:r>
          </a:p>
        </p:txBody>
      </p:sp>
    </p:spTree>
    <p:extLst>
      <p:ext uri="{BB962C8B-B14F-4D97-AF65-F5344CB8AC3E}">
        <p14:creationId xmlns:p14="http://schemas.microsoft.com/office/powerpoint/2010/main" val="2409993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21</a:t>
            </a:fld>
            <a:endParaRPr lang="tr-TR" dirty="0"/>
          </a:p>
        </p:txBody>
      </p:sp>
      <p:sp>
        <p:nvSpPr>
          <p:cNvPr id="8" name="Metin kutusu 7">
            <a:extLst>
              <a:ext uri="{FF2B5EF4-FFF2-40B4-BE49-F238E27FC236}">
                <a16:creationId xmlns:a16="http://schemas.microsoft.com/office/drawing/2014/main" id="{369AD949-FF46-4A43-81ED-0A42975F96BD}"/>
              </a:ext>
            </a:extLst>
          </p:cNvPr>
          <p:cNvSpPr txBox="1"/>
          <p:nvPr/>
        </p:nvSpPr>
        <p:spPr>
          <a:xfrm>
            <a:off x="479376" y="1204909"/>
            <a:ext cx="11233248" cy="4801314"/>
          </a:xfrm>
          <a:prstGeom prst="rect">
            <a:avLst/>
          </a:prstGeom>
          <a:noFill/>
        </p:spPr>
        <p:txBody>
          <a:bodyPr wrap="square">
            <a:spAutoFit/>
          </a:bodyPr>
          <a:lstStyle/>
          <a:p>
            <a:r>
              <a:rPr lang="tr-TR" b="1" kern="100" dirty="0">
                <a:effectLst/>
                <a:latin typeface="Open Sans" panose="020B0606030504020204" pitchFamily="34" charset="0"/>
                <a:ea typeface="Open Sans" panose="020B0606030504020204" pitchFamily="34" charset="0"/>
                <a:cs typeface="Open Sans" panose="020B0606030504020204" pitchFamily="34" charset="0"/>
              </a:rPr>
              <a:t>Özgünlük (15 Puan)</a:t>
            </a:r>
            <a:endParaRPr lang="tr-TR"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SzPts val="1000"/>
              <a:buFont typeface="Symbol" panose="05050102010706020507" pitchFamily="18" charset="2"/>
              <a:buChar char=""/>
              <a:tabLst>
                <a:tab pos="457200" algn="l"/>
              </a:tabLst>
            </a:pPr>
            <a:r>
              <a:rPr lang="tr-TR" b="1" kern="100" dirty="0">
                <a:effectLst/>
                <a:latin typeface="Open Sans" panose="020B0606030504020204" pitchFamily="34" charset="0"/>
                <a:ea typeface="Open Sans" panose="020B0606030504020204" pitchFamily="34" charset="0"/>
                <a:cs typeface="Open Sans" panose="020B0606030504020204" pitchFamily="34" charset="0"/>
              </a:rPr>
              <a:t>Benzersizlik</a:t>
            </a:r>
            <a:r>
              <a:rPr lang="tr-TR" kern="100" dirty="0">
                <a:effectLst/>
                <a:latin typeface="Open Sans" panose="020B0606030504020204" pitchFamily="34" charset="0"/>
                <a:ea typeface="Open Sans" panose="020B0606030504020204" pitchFamily="34" charset="0"/>
                <a:cs typeface="Open Sans" panose="020B0606030504020204" pitchFamily="34" charset="0"/>
              </a:rPr>
              <a:t>: Daha önce uygulanmamış bir fikir veya yöntem kullanarak fark yaratın.</a:t>
            </a:r>
          </a:p>
          <a:p>
            <a:pPr marL="342900" lvl="0" indent="-342900">
              <a:buSzPts val="1000"/>
              <a:buFont typeface="Symbol" panose="05050102010706020507" pitchFamily="18" charset="2"/>
              <a:buChar char=""/>
              <a:tabLst>
                <a:tab pos="457200" algn="l"/>
              </a:tabLst>
            </a:pPr>
            <a:r>
              <a:rPr lang="tr-TR" b="1" kern="100" dirty="0">
                <a:effectLst/>
                <a:latin typeface="Open Sans" panose="020B0606030504020204" pitchFamily="34" charset="0"/>
                <a:ea typeface="Open Sans" panose="020B0606030504020204" pitchFamily="34" charset="0"/>
                <a:cs typeface="Open Sans" panose="020B0606030504020204" pitchFamily="34" charset="0"/>
              </a:rPr>
              <a:t>Yerel Dinamiklere Uyum</a:t>
            </a:r>
            <a:r>
              <a:rPr lang="tr-TR" kern="100" dirty="0">
                <a:effectLst/>
                <a:latin typeface="Open Sans" panose="020B0606030504020204" pitchFamily="34" charset="0"/>
                <a:ea typeface="Open Sans" panose="020B0606030504020204" pitchFamily="34" charset="0"/>
                <a:cs typeface="Open Sans" panose="020B0606030504020204" pitchFamily="34" charset="0"/>
              </a:rPr>
              <a:t>: Projeyi bulunduğunuz bölgenin kültürel ve sosyal yapısına uygun hale getirin.</a:t>
            </a:r>
          </a:p>
          <a:p>
            <a:pPr marL="342900" lvl="0" indent="-342900">
              <a:buSzPts val="1000"/>
              <a:buFont typeface="Symbol" panose="05050102010706020507" pitchFamily="18" charset="2"/>
              <a:buChar char=""/>
              <a:tabLst>
                <a:tab pos="457200" algn="l"/>
              </a:tabLst>
            </a:pPr>
            <a:r>
              <a:rPr lang="tr-TR" b="1" kern="100" dirty="0">
                <a:effectLst/>
                <a:latin typeface="Open Sans" panose="020B0606030504020204" pitchFamily="34" charset="0"/>
                <a:ea typeface="Open Sans" panose="020B0606030504020204" pitchFamily="34" charset="0"/>
                <a:cs typeface="Open Sans" panose="020B0606030504020204" pitchFamily="34" charset="0"/>
              </a:rPr>
              <a:t>Yenilikçi Teknolojiler</a:t>
            </a:r>
            <a:r>
              <a:rPr lang="tr-TR" kern="100" dirty="0">
                <a:effectLst/>
                <a:latin typeface="Open Sans" panose="020B0606030504020204" pitchFamily="34" charset="0"/>
                <a:ea typeface="Open Sans" panose="020B0606030504020204" pitchFamily="34" charset="0"/>
                <a:cs typeface="Open Sans" panose="020B0606030504020204" pitchFamily="34" charset="0"/>
              </a:rPr>
              <a:t>: Projede, yapay zeka, artırılmış gerçeklik gibi modern teknolojileri entegre edin.</a:t>
            </a:r>
          </a:p>
          <a:p>
            <a:pPr marL="342900" lvl="0" indent="-342900">
              <a:buSzPts val="1000"/>
              <a:buFont typeface="Symbol" panose="05050102010706020507" pitchFamily="18" charset="2"/>
              <a:buChar char=""/>
              <a:tabLst>
                <a:tab pos="457200" algn="l"/>
              </a:tabLst>
            </a:pPr>
            <a:r>
              <a:rPr lang="tr-TR" b="1" kern="100" dirty="0">
                <a:effectLst/>
                <a:latin typeface="Open Sans" panose="020B0606030504020204" pitchFamily="34" charset="0"/>
                <a:ea typeface="Open Sans" panose="020B0606030504020204" pitchFamily="34" charset="0"/>
                <a:cs typeface="Open Sans" panose="020B0606030504020204" pitchFamily="34" charset="0"/>
              </a:rPr>
              <a:t>Sanat ve Bilim Buluşması</a:t>
            </a:r>
            <a:r>
              <a:rPr lang="tr-TR" kern="100" dirty="0">
                <a:effectLst/>
                <a:latin typeface="Open Sans" panose="020B0606030504020204" pitchFamily="34" charset="0"/>
                <a:ea typeface="Open Sans" panose="020B0606030504020204" pitchFamily="34" charset="0"/>
                <a:cs typeface="Open Sans" panose="020B0606030504020204" pitchFamily="34" charset="0"/>
              </a:rPr>
              <a:t>: Sanatsal bir projeyi bilimsel bir yaklaşımla birleştirerek dikkat çekici bir model oluşturabilirsiniz.</a:t>
            </a:r>
          </a:p>
          <a:p>
            <a:pPr marL="342900" lvl="0" indent="-342900">
              <a:buSzPts val="1000"/>
              <a:buFont typeface="Symbol" panose="05050102010706020507" pitchFamily="18" charset="2"/>
              <a:buChar char=""/>
              <a:tabLst>
                <a:tab pos="457200" algn="l"/>
              </a:tabLst>
            </a:pPr>
            <a:endParaRPr lang="tr-TR" kern="100" dirty="0">
              <a:effectLst/>
              <a:latin typeface="Open Sans" panose="020B0606030504020204" pitchFamily="34" charset="0"/>
              <a:ea typeface="Open Sans" panose="020B0606030504020204" pitchFamily="34" charset="0"/>
              <a:cs typeface="Open Sans" panose="020B0606030504020204" pitchFamily="34" charset="0"/>
            </a:endParaRPr>
          </a:p>
          <a:p>
            <a:r>
              <a:rPr lang="tr-TR" b="1" kern="100" dirty="0">
                <a:effectLst/>
                <a:latin typeface="Open Sans" panose="020B0606030504020204" pitchFamily="34" charset="0"/>
                <a:ea typeface="Open Sans" panose="020B0606030504020204" pitchFamily="34" charset="0"/>
                <a:cs typeface="Open Sans" panose="020B0606030504020204" pitchFamily="34" charset="0"/>
              </a:rPr>
              <a:t>Gençlerin Gelişimine Katkı (15 Puan)</a:t>
            </a:r>
            <a:endParaRPr lang="tr-TR"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SzPts val="1000"/>
              <a:buFont typeface="Symbol" panose="05050102010706020507" pitchFamily="18" charset="2"/>
              <a:buChar char=""/>
              <a:tabLst>
                <a:tab pos="457200" algn="l"/>
              </a:tabLst>
            </a:pPr>
            <a:r>
              <a:rPr lang="tr-TR" b="1" kern="100" dirty="0">
                <a:effectLst/>
                <a:latin typeface="Open Sans" panose="020B0606030504020204" pitchFamily="34" charset="0"/>
                <a:ea typeface="Open Sans" panose="020B0606030504020204" pitchFamily="34" charset="0"/>
                <a:cs typeface="Open Sans" panose="020B0606030504020204" pitchFamily="34" charset="0"/>
              </a:rPr>
              <a:t>Kişisel Gelişim</a:t>
            </a:r>
            <a:r>
              <a:rPr lang="tr-TR" kern="100" dirty="0">
                <a:effectLst/>
                <a:latin typeface="Open Sans" panose="020B0606030504020204" pitchFamily="34" charset="0"/>
                <a:ea typeface="Open Sans" panose="020B0606030504020204" pitchFamily="34" charset="0"/>
                <a:cs typeface="Open Sans" panose="020B0606030504020204" pitchFamily="34" charset="0"/>
              </a:rPr>
              <a:t>: Gençlerin liderlik, iletişim, takım çalışması gibi becerilerini geliştiren aktiviteler planlayın.</a:t>
            </a:r>
          </a:p>
          <a:p>
            <a:pPr marL="342900" lvl="0" indent="-342900">
              <a:buSzPts val="1000"/>
              <a:buFont typeface="Symbol" panose="05050102010706020507" pitchFamily="18" charset="2"/>
              <a:buChar char=""/>
              <a:tabLst>
                <a:tab pos="457200" algn="l"/>
              </a:tabLst>
            </a:pPr>
            <a:r>
              <a:rPr lang="tr-TR" b="1" kern="100" dirty="0">
                <a:effectLst/>
                <a:latin typeface="Open Sans" panose="020B0606030504020204" pitchFamily="34" charset="0"/>
                <a:ea typeface="Open Sans" panose="020B0606030504020204" pitchFamily="34" charset="0"/>
                <a:cs typeface="Open Sans" panose="020B0606030504020204" pitchFamily="34" charset="0"/>
              </a:rPr>
              <a:t>Eğitim Programları</a:t>
            </a:r>
            <a:r>
              <a:rPr lang="tr-TR" kern="100" dirty="0">
                <a:effectLst/>
                <a:latin typeface="Open Sans" panose="020B0606030504020204" pitchFamily="34" charset="0"/>
                <a:ea typeface="Open Sans" panose="020B0606030504020204" pitchFamily="34" charset="0"/>
                <a:cs typeface="Open Sans" panose="020B0606030504020204" pitchFamily="34" charset="0"/>
              </a:rPr>
              <a:t>: Proje kapsamında gençlere yönelik ücretsiz eğitimler, seminerler veya atölyeler düzenleyin.</a:t>
            </a:r>
          </a:p>
          <a:p>
            <a:pPr marL="342900" lvl="0" indent="-342900">
              <a:buSzPts val="1000"/>
              <a:buFont typeface="Symbol" panose="05050102010706020507" pitchFamily="18" charset="2"/>
              <a:buChar char=""/>
              <a:tabLst>
                <a:tab pos="457200" algn="l"/>
              </a:tabLst>
            </a:pPr>
            <a:r>
              <a:rPr lang="tr-TR" b="1" kern="100" dirty="0" err="1">
                <a:effectLst/>
                <a:latin typeface="Open Sans" panose="020B0606030504020204" pitchFamily="34" charset="0"/>
                <a:ea typeface="Open Sans" panose="020B0606030504020204" pitchFamily="34" charset="0"/>
                <a:cs typeface="Open Sans" panose="020B0606030504020204" pitchFamily="34" charset="0"/>
              </a:rPr>
              <a:t>Mentorluk</a:t>
            </a:r>
            <a:r>
              <a:rPr lang="tr-TR" kern="100" dirty="0">
                <a:effectLst/>
                <a:latin typeface="Open Sans" panose="020B0606030504020204" pitchFamily="34" charset="0"/>
                <a:ea typeface="Open Sans" panose="020B0606030504020204" pitchFamily="34" charset="0"/>
                <a:cs typeface="Open Sans" panose="020B0606030504020204" pitchFamily="34" charset="0"/>
              </a:rPr>
              <a:t>: Gençlere projede rehberlik edecek uzmanlar veya </a:t>
            </a:r>
            <a:r>
              <a:rPr lang="tr-TR" kern="100" dirty="0" err="1">
                <a:effectLst/>
                <a:latin typeface="Open Sans" panose="020B0606030504020204" pitchFamily="34" charset="0"/>
                <a:ea typeface="Open Sans" panose="020B0606030504020204" pitchFamily="34" charset="0"/>
                <a:cs typeface="Open Sans" panose="020B0606030504020204" pitchFamily="34" charset="0"/>
              </a:rPr>
              <a:t>mentorlar</a:t>
            </a:r>
            <a:r>
              <a:rPr lang="tr-TR" kern="100" dirty="0">
                <a:effectLst/>
                <a:latin typeface="Open Sans" panose="020B0606030504020204" pitchFamily="34" charset="0"/>
                <a:ea typeface="Open Sans" panose="020B0606030504020204" pitchFamily="34" charset="0"/>
                <a:cs typeface="Open Sans" panose="020B0606030504020204" pitchFamily="34" charset="0"/>
              </a:rPr>
              <a:t> sağlayarak bireysel gelişimlerini destekleyin.</a:t>
            </a:r>
          </a:p>
          <a:p>
            <a:pPr marL="342900" lvl="0" indent="-342900">
              <a:buSzPts val="1000"/>
              <a:buFont typeface="Symbol" panose="05050102010706020507" pitchFamily="18" charset="2"/>
              <a:buChar char=""/>
              <a:tabLst>
                <a:tab pos="457200" algn="l"/>
              </a:tabLst>
            </a:pPr>
            <a:r>
              <a:rPr lang="tr-TR" b="1" kern="100" dirty="0">
                <a:effectLst/>
                <a:latin typeface="Open Sans" panose="020B0606030504020204" pitchFamily="34" charset="0"/>
                <a:ea typeface="Open Sans" panose="020B0606030504020204" pitchFamily="34" charset="0"/>
                <a:cs typeface="Open Sans" panose="020B0606030504020204" pitchFamily="34" charset="0"/>
              </a:rPr>
              <a:t>Erişilebilirlik</a:t>
            </a:r>
            <a:r>
              <a:rPr lang="tr-TR" kern="100" dirty="0">
                <a:effectLst/>
                <a:latin typeface="Open Sans" panose="020B0606030504020204" pitchFamily="34" charset="0"/>
                <a:ea typeface="Open Sans" panose="020B0606030504020204" pitchFamily="34" charset="0"/>
                <a:cs typeface="Open Sans" panose="020B0606030504020204" pitchFamily="34" charset="0"/>
              </a:rPr>
              <a:t>: Projeyi farklı </a:t>
            </a:r>
            <a:r>
              <a:rPr lang="tr-TR" kern="100" dirty="0" err="1">
                <a:effectLst/>
                <a:latin typeface="Open Sans" panose="020B0606030504020204" pitchFamily="34" charset="0"/>
                <a:ea typeface="Open Sans" panose="020B0606030504020204" pitchFamily="34" charset="0"/>
                <a:cs typeface="Open Sans" panose="020B0606030504020204" pitchFamily="34" charset="0"/>
              </a:rPr>
              <a:t>sosyo</a:t>
            </a:r>
            <a:r>
              <a:rPr lang="tr-TR" kern="100" dirty="0">
                <a:effectLst/>
                <a:latin typeface="Open Sans" panose="020B0606030504020204" pitchFamily="34" charset="0"/>
                <a:ea typeface="Open Sans" panose="020B0606030504020204" pitchFamily="34" charset="0"/>
                <a:cs typeface="Open Sans" panose="020B0606030504020204" pitchFamily="34" charset="0"/>
              </a:rPr>
              <a:t>-ekonomik gruplardan gençlerin erişebileceği şekilde tasarlayın.</a:t>
            </a:r>
          </a:p>
        </p:txBody>
      </p:sp>
      <p:sp>
        <p:nvSpPr>
          <p:cNvPr id="2" name="Text 0">
            <a:extLst>
              <a:ext uri="{FF2B5EF4-FFF2-40B4-BE49-F238E27FC236}">
                <a16:creationId xmlns:a16="http://schemas.microsoft.com/office/drawing/2014/main" id="{DA922823-90F5-9729-F300-53B2977A16D9}"/>
              </a:ext>
            </a:extLst>
          </p:cNvPr>
          <p:cNvSpPr/>
          <p:nvPr/>
        </p:nvSpPr>
        <p:spPr>
          <a:xfrm>
            <a:off x="479646" y="334069"/>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Libre Baskerville" pitchFamily="34" charset="0"/>
                <a:ea typeface="Libre Baskerville" pitchFamily="34" charset="-122"/>
                <a:cs typeface="Libre Baskerville" pitchFamily="34" charset="-120"/>
              </a:rPr>
              <a:t>Değerlendirme </a:t>
            </a:r>
          </a:p>
        </p:txBody>
      </p:sp>
    </p:spTree>
    <p:extLst>
      <p:ext uri="{BB962C8B-B14F-4D97-AF65-F5344CB8AC3E}">
        <p14:creationId xmlns:p14="http://schemas.microsoft.com/office/powerpoint/2010/main" val="2835428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22</a:t>
            </a:fld>
            <a:endParaRPr lang="tr-TR" dirty="0"/>
          </a:p>
        </p:txBody>
      </p:sp>
      <p:sp>
        <p:nvSpPr>
          <p:cNvPr id="8" name="Metin kutusu 7">
            <a:extLst>
              <a:ext uri="{FF2B5EF4-FFF2-40B4-BE49-F238E27FC236}">
                <a16:creationId xmlns:a16="http://schemas.microsoft.com/office/drawing/2014/main" id="{369AD949-FF46-4A43-81ED-0A42975F96BD}"/>
              </a:ext>
            </a:extLst>
          </p:cNvPr>
          <p:cNvSpPr txBox="1"/>
          <p:nvPr/>
        </p:nvSpPr>
        <p:spPr>
          <a:xfrm>
            <a:off x="335360" y="1100387"/>
            <a:ext cx="11233248" cy="4708981"/>
          </a:xfrm>
          <a:prstGeom prst="rect">
            <a:avLst/>
          </a:prstGeom>
          <a:noFill/>
        </p:spPr>
        <p:txBody>
          <a:bodyPr wrap="square">
            <a:spAutoFit/>
          </a:bodyPr>
          <a:lstStyle/>
          <a:p>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Uygulanabilirlik ve Sürdürülebilirlik (15 Puan)</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buSzPts val="1000"/>
              <a:buFont typeface="Courier New" panose="02070309020205020404" pitchFamily="49" charset="0"/>
              <a:buChar char="o"/>
              <a:tabLst>
                <a:tab pos="457200" algn="l"/>
              </a:tabLst>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Kaynak Planlaması</a:t>
            </a:r>
            <a:r>
              <a:rPr lang="tr-TR" sz="2000" kern="100" dirty="0">
                <a:effectLst/>
                <a:latin typeface="Open Sans" panose="020B0606030504020204" pitchFamily="34" charset="0"/>
                <a:ea typeface="Open Sans" panose="020B0606030504020204" pitchFamily="34" charset="0"/>
                <a:cs typeface="Open Sans" panose="020B0606030504020204" pitchFamily="34" charset="0"/>
              </a:rPr>
              <a:t>: Proje için gerekli insan gücü, bütçe ve lojistik ihtiyaçlarını gerçekçi bir şekilde planlayın.</a:t>
            </a:r>
          </a:p>
          <a:p>
            <a:pPr marL="342900" lvl="0" indent="-342900">
              <a:buSzPts val="1000"/>
              <a:buFont typeface="Courier New" panose="02070309020205020404" pitchFamily="49" charset="0"/>
              <a:buChar char="o"/>
              <a:tabLst>
                <a:tab pos="457200" algn="l"/>
              </a:tabLst>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Uzun Vadeli Etki</a:t>
            </a:r>
            <a:r>
              <a:rPr lang="tr-TR" sz="2000" kern="100" dirty="0">
                <a:effectLst/>
                <a:latin typeface="Open Sans" panose="020B0606030504020204" pitchFamily="34" charset="0"/>
                <a:ea typeface="Open Sans" panose="020B0606030504020204" pitchFamily="34" charset="0"/>
                <a:cs typeface="Open Sans" panose="020B0606030504020204" pitchFamily="34" charset="0"/>
              </a:rPr>
              <a:t>: Projenin sadece uygulama sürecinde değil, sonrasında da sürdürülebilir bir etkisi olmasını hedefleyin.</a:t>
            </a:r>
          </a:p>
          <a:p>
            <a:pPr marL="342900" lvl="0" indent="-342900">
              <a:buSzPts val="1000"/>
              <a:buFont typeface="Courier New" panose="02070309020205020404" pitchFamily="49" charset="0"/>
              <a:buChar char="o"/>
              <a:tabLst>
                <a:tab pos="457200" algn="l"/>
              </a:tabLst>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Ortaklıklar</a:t>
            </a:r>
            <a:r>
              <a:rPr lang="tr-TR" sz="2000" kern="100" dirty="0">
                <a:effectLst/>
                <a:latin typeface="Open Sans" panose="020B0606030504020204" pitchFamily="34" charset="0"/>
                <a:ea typeface="Open Sans" panose="020B0606030504020204" pitchFamily="34" charset="0"/>
                <a:cs typeface="Open Sans" panose="020B0606030504020204" pitchFamily="34" charset="0"/>
              </a:rPr>
              <a:t>: Kamu ve özel sektör iş birliği ile projenizin uygulanabilirliğini güçlendirin.</a:t>
            </a:r>
          </a:p>
          <a:p>
            <a:pPr marL="342900" lvl="0" indent="-342900">
              <a:buSzPts val="1000"/>
              <a:buFont typeface="Courier New" panose="02070309020205020404" pitchFamily="49" charset="0"/>
              <a:buChar char="o"/>
              <a:tabLst>
                <a:tab pos="457200" algn="l"/>
              </a:tabLst>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Doğru Ölçeklendirme</a:t>
            </a:r>
            <a:r>
              <a:rPr lang="tr-TR" sz="2000" kern="100" dirty="0">
                <a:effectLst/>
                <a:latin typeface="Open Sans" panose="020B0606030504020204" pitchFamily="34" charset="0"/>
                <a:ea typeface="Open Sans" panose="020B0606030504020204" pitchFamily="34" charset="0"/>
                <a:cs typeface="Open Sans" panose="020B0606030504020204" pitchFamily="34" charset="0"/>
              </a:rPr>
              <a:t>: Projenin boyutunu ve hedef kitlesini kaynaklarınıza uygun şekilde ayarlayın.</a:t>
            </a: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Gençlerin</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Sorunlarına</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Çözüm</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(15 Puan)</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Eğitimde Eşitsizliklere Çözüm ve Destek</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İş ve Kariyer Planlama Zorlukları</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Psikolojik Sorunlar ve Stres Yönetimi</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Sosyal İçerme ve Fırsat Eşitliği</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tr-TR" sz="2000" b="1" kern="100" dirty="0">
                <a:effectLst/>
                <a:latin typeface="Open Sans" panose="020B0606030504020204" pitchFamily="34" charset="0"/>
                <a:ea typeface="Open Sans" panose="020B0606030504020204" pitchFamily="34" charset="0"/>
                <a:cs typeface="Open Sans" panose="020B0606030504020204" pitchFamily="34" charset="0"/>
              </a:rPr>
              <a:t>Teknoloji Bağımlılığı ve Dijital Sorunlar</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 name="Text 0">
            <a:extLst>
              <a:ext uri="{FF2B5EF4-FFF2-40B4-BE49-F238E27FC236}">
                <a16:creationId xmlns:a16="http://schemas.microsoft.com/office/drawing/2014/main" id="{55FC2A13-D2BD-9701-E676-CE6D822314FB}"/>
              </a:ext>
            </a:extLst>
          </p:cNvPr>
          <p:cNvSpPr/>
          <p:nvPr/>
        </p:nvSpPr>
        <p:spPr>
          <a:xfrm>
            <a:off x="479646" y="334069"/>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Libre Baskerville" pitchFamily="34" charset="0"/>
                <a:ea typeface="Libre Baskerville" pitchFamily="34" charset="-122"/>
                <a:cs typeface="Libre Baskerville" pitchFamily="34" charset="-120"/>
              </a:rPr>
              <a:t>Değerlendirme </a:t>
            </a:r>
          </a:p>
        </p:txBody>
      </p:sp>
    </p:spTree>
    <p:extLst>
      <p:ext uri="{BB962C8B-B14F-4D97-AF65-F5344CB8AC3E}">
        <p14:creationId xmlns:p14="http://schemas.microsoft.com/office/powerpoint/2010/main" val="2971588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23</a:t>
            </a:fld>
            <a:endParaRPr lang="tr-TR" dirty="0"/>
          </a:p>
        </p:txBody>
      </p:sp>
      <p:sp>
        <p:nvSpPr>
          <p:cNvPr id="8" name="Metin kutusu 7">
            <a:extLst>
              <a:ext uri="{FF2B5EF4-FFF2-40B4-BE49-F238E27FC236}">
                <a16:creationId xmlns:a16="http://schemas.microsoft.com/office/drawing/2014/main" id="{369AD949-FF46-4A43-81ED-0A42975F96BD}"/>
              </a:ext>
            </a:extLst>
          </p:cNvPr>
          <p:cNvSpPr txBox="1"/>
          <p:nvPr/>
        </p:nvSpPr>
        <p:spPr>
          <a:xfrm>
            <a:off x="-264368" y="1104654"/>
            <a:ext cx="12720736" cy="353943"/>
          </a:xfrm>
          <a:prstGeom prst="rect">
            <a:avLst/>
          </a:prstGeom>
          <a:noFill/>
        </p:spPr>
        <p:txBody>
          <a:bodyPr wrap="square">
            <a:spAutoFit/>
          </a:bodyPr>
          <a:lstStyle/>
          <a:p>
            <a:pPr algn="ct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Türkiye’nin</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12.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Kalkınma</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Planı</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(2024-2028)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çerçevesinde</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belirlenen</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öncelikli</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alanlara</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uygun</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konular</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17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belirleyin</a:t>
            </a:r>
            <a:r>
              <a:rPr lang="en-US" sz="17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tr-TR" sz="1700"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Text 0">
            <a:extLst>
              <a:ext uri="{FF2B5EF4-FFF2-40B4-BE49-F238E27FC236}">
                <a16:creationId xmlns:a16="http://schemas.microsoft.com/office/drawing/2014/main" id="{A154807A-FCB1-4F07-8FDC-010DCA528A73}"/>
              </a:ext>
            </a:extLst>
          </p:cNvPr>
          <p:cNvSpPr/>
          <p:nvPr/>
        </p:nvSpPr>
        <p:spPr>
          <a:xfrm>
            <a:off x="551384" y="264081"/>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Libre Baskerville" pitchFamily="34" charset="0"/>
                <a:ea typeface="Libre Baskerville" pitchFamily="34" charset="-122"/>
                <a:cs typeface="Libre Baskerville" pitchFamily="34" charset="-120"/>
              </a:rPr>
              <a:t>Proje Önerileri</a:t>
            </a:r>
          </a:p>
        </p:txBody>
      </p:sp>
      <p:sp>
        <p:nvSpPr>
          <p:cNvPr id="12" name="Metin kutusu 11">
            <a:extLst>
              <a:ext uri="{FF2B5EF4-FFF2-40B4-BE49-F238E27FC236}">
                <a16:creationId xmlns:a16="http://schemas.microsoft.com/office/drawing/2014/main" id="{4CC65991-952D-479B-BC29-A3811354B684}"/>
              </a:ext>
            </a:extLst>
          </p:cNvPr>
          <p:cNvSpPr txBox="1"/>
          <p:nvPr/>
        </p:nvSpPr>
        <p:spPr>
          <a:xfrm>
            <a:off x="348833" y="1576158"/>
            <a:ext cx="11843167" cy="4708981"/>
          </a:xfrm>
          <a:prstGeom prst="rect">
            <a:avLst/>
          </a:prstGeom>
          <a:noFill/>
        </p:spPr>
        <p:txBody>
          <a:bodyPr wrap="square">
            <a:spAutoFit/>
          </a:bodyPr>
          <a:lstStyle/>
          <a:p>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1.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Eğitimde</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Kalitenin</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Artırılması</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Dijitalleşme</a:t>
            </a:r>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Dijital</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Eğitim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Platformları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ile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Öğrenci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Destek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Programı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o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Dijitalleşme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yoluyla</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eğitimde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fırsat</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eşitliği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sağlanması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o	STEM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Bilim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Teknoloji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Mühendislik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Matematik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odaklı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eğitim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projeleri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o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Öğrencilere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dijital</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beceri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kazandıran</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eğitim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programları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atölyeler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2.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Yeşil</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Dönüşüm</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Çevre</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Koruma</a:t>
            </a:r>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Gençlerle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Sıfır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Atık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Hareketi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o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Çevre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bilincini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artırmaya</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yönelik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atık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yönetimi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geri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dönüşüm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doğa</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etkinlikleri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o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Yenilenebilir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enerji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kullanımı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hakkında</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farkındalık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seminerleri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o</a:t>
            </a:r>
          </a:p>
          <a:p>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3.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Teknoloji</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İnovasyon</a:t>
            </a:r>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Genç</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İnovatörler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Teknoloji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Yarışmaları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sz="2000" kern="100" dirty="0">
                <a:effectLst/>
                <a:latin typeface="Open Sans" panose="020B0606030504020204" pitchFamily="34" charset="0"/>
                <a:ea typeface="Open Sans" panose="020B0606030504020204" pitchFamily="34" charset="0"/>
                <a:cs typeface="Open Sans" panose="020B0606030504020204" pitchFamily="34" charset="0"/>
              </a:rPr>
              <a:t>o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Yapay</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zeka</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artırılmış</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gerçeklik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blockchain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gibi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yeni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teknolojilere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yönelik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projeler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a:t>
            </a:r>
          </a:p>
          <a:p>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402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24</a:t>
            </a:fld>
            <a:endParaRPr lang="tr-TR" dirty="0"/>
          </a:p>
        </p:txBody>
      </p:sp>
      <p:sp>
        <p:nvSpPr>
          <p:cNvPr id="9" name="Text 0">
            <a:extLst>
              <a:ext uri="{FF2B5EF4-FFF2-40B4-BE49-F238E27FC236}">
                <a16:creationId xmlns:a16="http://schemas.microsoft.com/office/drawing/2014/main" id="{A154807A-FCB1-4F07-8FDC-010DCA528A73}"/>
              </a:ext>
            </a:extLst>
          </p:cNvPr>
          <p:cNvSpPr/>
          <p:nvPr/>
        </p:nvSpPr>
        <p:spPr>
          <a:xfrm>
            <a:off x="551384" y="264081"/>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Libre Baskerville" pitchFamily="34" charset="0"/>
                <a:ea typeface="Libre Baskerville" pitchFamily="34" charset="-122"/>
                <a:cs typeface="Libre Baskerville" pitchFamily="34" charset="-120"/>
              </a:rPr>
              <a:t>Proje Önerileri</a:t>
            </a:r>
          </a:p>
        </p:txBody>
      </p:sp>
      <p:sp>
        <p:nvSpPr>
          <p:cNvPr id="12" name="Metin kutusu 11">
            <a:extLst>
              <a:ext uri="{FF2B5EF4-FFF2-40B4-BE49-F238E27FC236}">
                <a16:creationId xmlns:a16="http://schemas.microsoft.com/office/drawing/2014/main" id="{4CC65991-952D-479B-BC29-A3811354B684}"/>
              </a:ext>
            </a:extLst>
          </p:cNvPr>
          <p:cNvSpPr txBox="1"/>
          <p:nvPr/>
        </p:nvSpPr>
        <p:spPr>
          <a:xfrm>
            <a:off x="497649" y="931580"/>
            <a:ext cx="11196702" cy="5632311"/>
          </a:xfrm>
          <a:prstGeom prst="rect">
            <a:avLst/>
          </a:prstGeom>
          <a:noFill/>
        </p:spPr>
        <p:txBody>
          <a:bodyPr wrap="square">
            <a:spAutoFit/>
          </a:bodyPr>
          <a:lstStyle/>
          <a:p>
            <a:r>
              <a:rPr lang="en-US" b="1" kern="100" dirty="0">
                <a:effectLst/>
                <a:latin typeface="Open Sans" panose="020B0606030504020204" pitchFamily="34" charset="0"/>
                <a:ea typeface="Open Sans" panose="020B0606030504020204" pitchFamily="34" charset="0"/>
                <a:cs typeface="Open Sans" panose="020B0606030504020204" pitchFamily="34" charset="0"/>
              </a:rPr>
              <a:t>4.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Sosyal</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Kapsayıcılık</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Erişilebilirlik</a:t>
            </a:r>
            <a:endParaRPr lang="en-US"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b="1" kern="100" dirty="0">
                <a:effectLst/>
                <a:latin typeface="Open Sans" panose="020B0606030504020204" pitchFamily="34" charset="0"/>
                <a:ea typeface="Open Sans" panose="020B0606030504020204" pitchFamily="34" charset="0"/>
                <a:cs typeface="Open Sans" panose="020B0606030504020204" pitchFamily="34" charset="0"/>
              </a:rPr>
              <a:t>•</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Herkes</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İçin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Kampüs</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Erişilebilir</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Üniversite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Projesi</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o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Engelli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bireylerin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üniversite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yaşamına</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daha</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kolay</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entegre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olmasını</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sağlamak</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o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Dijital</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erişilebilirlik</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ör</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görme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engelliler</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için</a:t>
            </a:r>
            <a:r>
              <a:rPr lang="en-US" kern="100" dirty="0">
                <a:effectLst/>
                <a:latin typeface="Open Sans" panose="020B0606030504020204" pitchFamily="34" charset="0"/>
                <a:ea typeface="Open Sans" panose="020B0606030504020204" pitchFamily="34" charset="0"/>
                <a:cs typeface="Open Sans" panose="020B0606030504020204" pitchFamily="34" charset="0"/>
              </a:rPr>
              <a:t> web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içerikleri</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endParaRPr lang="tr-TR"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b="1" kern="100" dirty="0">
                <a:effectLst/>
                <a:latin typeface="Open Sans" panose="020B0606030504020204" pitchFamily="34" charset="0"/>
                <a:ea typeface="Open Sans" panose="020B0606030504020204" pitchFamily="34" charset="0"/>
                <a:cs typeface="Open Sans" panose="020B0606030504020204" pitchFamily="34" charset="0"/>
              </a:rPr>
              <a:t>5.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Sağlık</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İyi</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Yaşam</a:t>
            </a:r>
            <a:endParaRPr lang="en-US"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b="1" kern="100" dirty="0">
                <a:effectLst/>
                <a:latin typeface="Open Sans" panose="020B0606030504020204" pitchFamily="34" charset="0"/>
                <a:ea typeface="Open Sans" panose="020B0606030504020204" pitchFamily="34" charset="0"/>
                <a:cs typeface="Open Sans" panose="020B0606030504020204" pitchFamily="34" charset="0"/>
              </a:rPr>
              <a:t>•</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Gençler</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İçin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Sağlıklı</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Yaşam</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Atölyeleri</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o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Obezite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hareketsiz</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yaşamla</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mücadele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için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spor</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etkinlikleri</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o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Ruh</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sağlığı</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farkındalığını</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artıran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seminerler</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grup</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terapileri</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endParaRPr lang="tr-TR"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b="1" kern="100" dirty="0">
                <a:effectLst/>
                <a:latin typeface="Open Sans" panose="020B0606030504020204" pitchFamily="34" charset="0"/>
                <a:ea typeface="Open Sans" panose="020B0606030504020204" pitchFamily="34" charset="0"/>
                <a:cs typeface="Open Sans" panose="020B0606030504020204" pitchFamily="34" charset="0"/>
              </a:rPr>
              <a:t>6.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Kadın</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Genç</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İstihdamının</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Artırılması</a:t>
            </a:r>
            <a:endParaRPr lang="en-US"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Genç</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Kadın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Liderler</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Akademisi</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o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Kadın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girişimciliğini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destekleyen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eğitim</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mentorluk</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programları</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o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Üniversite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mezunu</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gençlerin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iş</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dünyasına</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geçiş</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süreçlerini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kolaylaştıran</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kariyer</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etkinlikleri</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endParaRPr lang="tr-TR"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b="1" kern="100" dirty="0">
                <a:effectLst/>
                <a:latin typeface="Open Sans" panose="020B0606030504020204" pitchFamily="34" charset="0"/>
                <a:ea typeface="Open Sans" panose="020B0606030504020204" pitchFamily="34" charset="0"/>
                <a:cs typeface="Open Sans" panose="020B0606030504020204" pitchFamily="34" charset="0"/>
              </a:rPr>
              <a:t>7.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Afet</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Yönetimi</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b="1" kern="100" dirty="0" err="1">
                <a:effectLst/>
                <a:latin typeface="Open Sans" panose="020B0606030504020204" pitchFamily="34" charset="0"/>
                <a:ea typeface="Open Sans" panose="020B0606030504020204" pitchFamily="34" charset="0"/>
                <a:cs typeface="Open Sans" panose="020B0606030504020204" pitchFamily="34" charset="0"/>
              </a:rPr>
              <a:t>Dirençlilik</a:t>
            </a:r>
            <a:endParaRPr lang="en-US"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Gençlerle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Afet</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Farkındalık</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Hazırlık</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Eğitimi</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o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Afet</a:t>
            </a:r>
            <a:r>
              <a:rPr lang="en-US" kern="100" dirty="0">
                <a:effectLst/>
                <a:latin typeface="Open Sans" panose="020B0606030504020204" pitchFamily="34" charset="0"/>
                <a:ea typeface="Open Sans" panose="020B0606030504020204" pitchFamily="34" charset="0"/>
                <a:cs typeface="Open Sans" panose="020B0606030504020204" pitchFamily="34" charset="0"/>
              </a:rPr>
              <a:t> risk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yönetimi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konusunda</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gençlere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yönelik</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eğitimler</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r>
              <a:rPr lang="en-US" kern="100" dirty="0">
                <a:effectLst/>
                <a:latin typeface="Open Sans" panose="020B0606030504020204" pitchFamily="34" charset="0"/>
                <a:ea typeface="Open Sans" panose="020B0606030504020204" pitchFamily="34" charset="0"/>
                <a:cs typeface="Open Sans" panose="020B0606030504020204" pitchFamily="34" charset="0"/>
              </a:rPr>
              <a:t>o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Üniversitelerde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afet</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tatbikatları</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kriz</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yönetimi</a:t>
            </a:r>
            <a:r>
              <a:rPr lang="en-US" kern="100" dirty="0">
                <a:effectLst/>
                <a:latin typeface="Open Sans" panose="020B0606030504020204" pitchFamily="34" charset="0"/>
                <a:ea typeface="Open Sans" panose="020B0606030504020204" pitchFamily="34" charset="0"/>
                <a:cs typeface="Open Sans" panose="020B0606030504020204" pitchFamily="34" charset="0"/>
              </a:rPr>
              <a:t> </a:t>
            </a:r>
            <a:r>
              <a:rPr lang="en-US" kern="100" dirty="0" err="1">
                <a:effectLst/>
                <a:latin typeface="Open Sans" panose="020B0606030504020204" pitchFamily="34" charset="0"/>
                <a:ea typeface="Open Sans" panose="020B0606030504020204" pitchFamily="34" charset="0"/>
                <a:cs typeface="Open Sans" panose="020B0606030504020204" pitchFamily="34" charset="0"/>
              </a:rPr>
              <a:t>simülasyonları</a:t>
            </a:r>
            <a:r>
              <a:rPr lang="en-US" kern="100" dirty="0">
                <a:effectLst/>
                <a:latin typeface="Open Sans" panose="020B0606030504020204" pitchFamily="34" charset="0"/>
                <a:ea typeface="Open Sans" panose="020B0606030504020204" pitchFamily="34" charset="0"/>
                <a:cs typeface="Open Sans" panose="020B0606030504020204" pitchFamily="34" charset="0"/>
              </a:rPr>
              <a:t>.</a:t>
            </a:r>
          </a:p>
          <a:p>
            <a:endParaRPr lang="en-US" b="1" kern="1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28186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F3CB2561-6AD0-41CD-BCC2-D0A3C3679012}"/>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5391E76D-89C5-4CD0-A361-28C1D918C0F4}"/>
              </a:ext>
            </a:extLst>
          </p:cNvPr>
          <p:cNvSpPr>
            <a:spLocks noGrp="1"/>
          </p:cNvSpPr>
          <p:nvPr>
            <p:ph type="sldNum" sz="quarter" idx="17"/>
          </p:nvPr>
        </p:nvSpPr>
        <p:spPr/>
        <p:txBody>
          <a:bodyPr/>
          <a:lstStyle/>
          <a:p>
            <a:fld id="{44E2198E-22F6-4CB8-A605-079F15B3062E}" type="slidenum">
              <a:rPr lang="tr-TR" smtClean="0"/>
              <a:pPr/>
              <a:t>25</a:t>
            </a:fld>
            <a:endParaRPr lang="tr-TR" dirty="0"/>
          </a:p>
        </p:txBody>
      </p:sp>
      <p:sp>
        <p:nvSpPr>
          <p:cNvPr id="9" name="Text 0">
            <a:extLst>
              <a:ext uri="{FF2B5EF4-FFF2-40B4-BE49-F238E27FC236}">
                <a16:creationId xmlns:a16="http://schemas.microsoft.com/office/drawing/2014/main" id="{A154807A-FCB1-4F07-8FDC-010DCA528A73}"/>
              </a:ext>
            </a:extLst>
          </p:cNvPr>
          <p:cNvSpPr/>
          <p:nvPr/>
        </p:nvSpPr>
        <p:spPr>
          <a:xfrm>
            <a:off x="551384" y="264081"/>
            <a:ext cx="8544272" cy="495734"/>
          </a:xfrm>
          <a:prstGeom prst="rect">
            <a:avLst/>
          </a:prstGeom>
          <a:noFill/>
          <a:ln/>
        </p:spPr>
        <p:txBody>
          <a:bodyPr wrap="square" lIns="0" tIns="0" rIns="0" bIns="0" rtlCol="0" anchor="t"/>
          <a:lstStyle/>
          <a:p>
            <a:pPr marL="0" indent="0">
              <a:lnSpc>
                <a:spcPts val="4450"/>
              </a:lnSpc>
              <a:buNone/>
            </a:pPr>
            <a:r>
              <a:rPr lang="tr-TR" sz="4400" dirty="0">
                <a:solidFill>
                  <a:srgbClr val="403CCF"/>
                </a:solidFill>
                <a:latin typeface="Libre Baskerville" pitchFamily="34" charset="0"/>
                <a:ea typeface="Libre Baskerville" pitchFamily="34" charset="-122"/>
                <a:cs typeface="Libre Baskerville" pitchFamily="34" charset="-120"/>
              </a:rPr>
              <a:t>Proje Önerileri</a:t>
            </a:r>
          </a:p>
        </p:txBody>
      </p:sp>
      <p:sp>
        <p:nvSpPr>
          <p:cNvPr id="12" name="Metin kutusu 11">
            <a:extLst>
              <a:ext uri="{FF2B5EF4-FFF2-40B4-BE49-F238E27FC236}">
                <a16:creationId xmlns:a16="http://schemas.microsoft.com/office/drawing/2014/main" id="{4CC65991-952D-479B-BC29-A3811354B684}"/>
              </a:ext>
            </a:extLst>
          </p:cNvPr>
          <p:cNvSpPr txBox="1"/>
          <p:nvPr/>
        </p:nvSpPr>
        <p:spPr>
          <a:xfrm>
            <a:off x="473348" y="1690062"/>
            <a:ext cx="11196702" cy="3477875"/>
          </a:xfrm>
          <a:prstGeom prst="rect">
            <a:avLst/>
          </a:prstGeom>
          <a:noFill/>
        </p:spPr>
        <p:txBody>
          <a:bodyPr wrap="square">
            <a:spAutoFit/>
          </a:bodyPr>
          <a:lstStyle/>
          <a:p>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SKA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Hedefi</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Amaç</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11 -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Sürdürülebilir</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Şehirler</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Topluluklar</a:t>
            </a:r>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Sıfır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Atık</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Sanat</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Festivali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SKA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Hedefi</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Amaç</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9 - Sanayi,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Yenilikçilik</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Altyapı</a:t>
            </a:r>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Yenilikçi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Çevre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Dostu</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Teknolojiler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tr-TR" sz="2000"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SKA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Hedefi</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Amaç</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3 -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Sağlıklı</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ve</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Kaliteli</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Yaşam</a:t>
            </a:r>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Gençlerle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Aktif</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Yaşam</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Programı</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endParaRPr lang="tr-TR"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SKA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Hedefi</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Amaç</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10 -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Eşitsizliklerin</a:t>
            </a:r>
            <a:r>
              <a:rPr lang="en-US" sz="2000" b="1"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effectLst/>
                <a:latin typeface="Open Sans" panose="020B0606030504020204" pitchFamily="34" charset="0"/>
                <a:ea typeface="Open Sans" panose="020B0606030504020204" pitchFamily="34" charset="0"/>
                <a:cs typeface="Open Sans" panose="020B0606030504020204" pitchFamily="34" charset="0"/>
              </a:rPr>
              <a:t>Azaltılması</a:t>
            </a:r>
            <a:endParaRPr lang="en-US" sz="2000" b="1" kern="100" dirty="0">
              <a:effectLst/>
              <a:latin typeface="Open Sans" panose="020B0606030504020204" pitchFamily="34" charset="0"/>
              <a:ea typeface="Open Sans" panose="020B0606030504020204" pitchFamily="34" charset="0"/>
              <a:cs typeface="Open Sans" panose="020B0606030504020204" pitchFamily="34" charset="0"/>
            </a:endParaRPr>
          </a:p>
          <a:p>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Proje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Önerisi</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Erişilebilir</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Üniversite</a:t>
            </a:r>
            <a:r>
              <a:rPr lang="en-US" sz="2000" kern="100" dirty="0">
                <a:effectLst/>
                <a:latin typeface="Open Sans" panose="020B0606030504020204" pitchFamily="34" charset="0"/>
                <a:ea typeface="Open Sans" panose="020B0606030504020204" pitchFamily="34" charset="0"/>
                <a:cs typeface="Open Sans" panose="020B0606030504020204" pitchFamily="34" charset="0"/>
              </a:rPr>
              <a:t> </a:t>
            </a:r>
            <a:r>
              <a:rPr lang="en-US" sz="2000" kern="100" dirty="0" err="1">
                <a:effectLst/>
                <a:latin typeface="Open Sans" panose="020B0606030504020204" pitchFamily="34" charset="0"/>
                <a:ea typeface="Open Sans" panose="020B0606030504020204" pitchFamily="34" charset="0"/>
                <a:cs typeface="Open Sans" panose="020B0606030504020204" pitchFamily="34" charset="0"/>
              </a:rPr>
              <a:t>Kampüsleri</a:t>
            </a:r>
            <a:endParaRPr lang="en-US" sz="20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Metin kutusu 6">
            <a:extLst>
              <a:ext uri="{FF2B5EF4-FFF2-40B4-BE49-F238E27FC236}">
                <a16:creationId xmlns:a16="http://schemas.microsoft.com/office/drawing/2014/main" id="{DFB7E46F-4ACB-40CA-8409-6113A5D9F856}"/>
              </a:ext>
            </a:extLst>
          </p:cNvPr>
          <p:cNvSpPr txBox="1"/>
          <p:nvPr/>
        </p:nvSpPr>
        <p:spPr>
          <a:xfrm>
            <a:off x="473348" y="1035866"/>
            <a:ext cx="11718652" cy="400110"/>
          </a:xfrm>
          <a:prstGeom prst="rect">
            <a:avLst/>
          </a:prstGeom>
          <a:noFill/>
        </p:spPr>
        <p:txBody>
          <a:bodyPr wrap="square">
            <a:spAutoFit/>
          </a:bodyPr>
          <a:lstStyle/>
          <a:p>
            <a:pPr algn="ctr"/>
            <a:r>
              <a:rPr lang="en-US" sz="20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Sürdürülebilir</a:t>
            </a:r>
            <a:r>
              <a:rPr lang="en-US"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Kalkınma</a:t>
            </a:r>
            <a:r>
              <a:rPr lang="en-US"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Amaçlarına</a:t>
            </a:r>
            <a:r>
              <a:rPr lang="en-US"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(SKA) </a:t>
            </a:r>
            <a:r>
              <a:rPr lang="en-US" sz="20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uygun</a:t>
            </a:r>
            <a:r>
              <a:rPr lang="en-US"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konular</a:t>
            </a:r>
            <a:r>
              <a:rPr lang="en-US"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1" kern="100" dirty="0" err="1">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seçin</a:t>
            </a:r>
            <a:r>
              <a:rPr lang="en-US" sz="2000" b="1" kern="1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p>
        </p:txBody>
      </p:sp>
      <p:sp>
        <p:nvSpPr>
          <p:cNvPr id="2" name="Yıldız: 5 Nokta 1">
            <a:extLst>
              <a:ext uri="{FF2B5EF4-FFF2-40B4-BE49-F238E27FC236}">
                <a16:creationId xmlns:a16="http://schemas.microsoft.com/office/drawing/2014/main" id="{5FA89139-0D0C-FEE1-756C-AFCA55EA26D8}"/>
              </a:ext>
            </a:extLst>
          </p:cNvPr>
          <p:cNvSpPr/>
          <p:nvPr/>
        </p:nvSpPr>
        <p:spPr>
          <a:xfrm>
            <a:off x="10727502" y="2564904"/>
            <a:ext cx="1080120" cy="119675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1440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E6F4CBE4-601F-493F-A9B2-6DBDC0F1F1AA}"/>
              </a:ext>
            </a:extLst>
          </p:cNvPr>
          <p:cNvPicPr>
            <a:picLocks noChangeAspect="1"/>
          </p:cNvPicPr>
          <p:nvPr/>
        </p:nvPicPr>
        <p:blipFill>
          <a:blip r:embed="rId2"/>
          <a:stretch>
            <a:fillRect/>
          </a:stretch>
        </p:blipFill>
        <p:spPr>
          <a:xfrm>
            <a:off x="238881" y="0"/>
            <a:ext cx="11714238" cy="6858000"/>
          </a:xfrm>
          <a:prstGeom prst="rect">
            <a:avLst/>
          </a:prstGeom>
        </p:spPr>
      </p:pic>
    </p:spTree>
    <p:extLst>
      <p:ext uri="{BB962C8B-B14F-4D97-AF65-F5344CB8AC3E}">
        <p14:creationId xmlns:p14="http://schemas.microsoft.com/office/powerpoint/2010/main" val="1442136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B4ACA247-8CAB-69F3-4338-3B9915255B55}"/>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DF08B597-EB3E-A541-FBEE-655DFE2A7FA6}"/>
              </a:ext>
            </a:extLst>
          </p:cNvPr>
          <p:cNvSpPr>
            <a:spLocks noGrp="1"/>
          </p:cNvSpPr>
          <p:nvPr>
            <p:ph type="sldNum" sz="quarter" idx="17"/>
          </p:nvPr>
        </p:nvSpPr>
        <p:spPr/>
        <p:txBody>
          <a:bodyPr/>
          <a:lstStyle/>
          <a:p>
            <a:fld id="{44E2198E-22F6-4CB8-A605-079F15B3062E}" type="slidenum">
              <a:rPr lang="tr-TR" smtClean="0"/>
              <a:pPr/>
              <a:t>27</a:t>
            </a:fld>
            <a:endParaRPr lang="tr-TR" dirty="0"/>
          </a:p>
        </p:txBody>
      </p:sp>
      <p:pic>
        <p:nvPicPr>
          <p:cNvPr id="8" name="Resim 7">
            <a:extLst>
              <a:ext uri="{FF2B5EF4-FFF2-40B4-BE49-F238E27FC236}">
                <a16:creationId xmlns:a16="http://schemas.microsoft.com/office/drawing/2014/main" id="{82EAE1BF-3CEB-6BA0-DA21-12B25387A0D8}"/>
              </a:ext>
            </a:extLst>
          </p:cNvPr>
          <p:cNvPicPr>
            <a:picLocks noChangeAspect="1"/>
          </p:cNvPicPr>
          <p:nvPr/>
        </p:nvPicPr>
        <p:blipFill>
          <a:blip r:embed="rId2"/>
          <a:stretch>
            <a:fillRect/>
          </a:stretch>
        </p:blipFill>
        <p:spPr>
          <a:xfrm>
            <a:off x="1270914" y="332656"/>
            <a:ext cx="9650172" cy="5620534"/>
          </a:xfrm>
          <a:prstGeom prst="rect">
            <a:avLst/>
          </a:prstGeom>
          <a:ln>
            <a:solidFill>
              <a:schemeClr val="tx1"/>
            </a:solidFill>
          </a:ln>
        </p:spPr>
      </p:pic>
    </p:spTree>
    <p:extLst>
      <p:ext uri="{BB962C8B-B14F-4D97-AF65-F5344CB8AC3E}">
        <p14:creationId xmlns:p14="http://schemas.microsoft.com/office/powerpoint/2010/main" val="1948276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7D5477CC-79C2-472D-AACD-EF8DA93C8823}"/>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0527E8E4-0172-44EF-A3A0-BD00A9A22F73}"/>
              </a:ext>
            </a:extLst>
          </p:cNvPr>
          <p:cNvSpPr>
            <a:spLocks noGrp="1"/>
          </p:cNvSpPr>
          <p:nvPr>
            <p:ph type="sldNum" sz="quarter" idx="17"/>
          </p:nvPr>
        </p:nvSpPr>
        <p:spPr/>
        <p:txBody>
          <a:bodyPr/>
          <a:lstStyle/>
          <a:p>
            <a:fld id="{44E2198E-22F6-4CB8-A605-079F15B3062E}" type="slidenum">
              <a:rPr lang="tr-TR" smtClean="0"/>
              <a:pPr/>
              <a:t>28</a:t>
            </a:fld>
            <a:endParaRPr lang="tr-TR" dirty="0"/>
          </a:p>
        </p:txBody>
      </p:sp>
      <p:sp>
        <p:nvSpPr>
          <p:cNvPr id="4" name="Metin kutusu 3">
            <a:extLst>
              <a:ext uri="{FF2B5EF4-FFF2-40B4-BE49-F238E27FC236}">
                <a16:creationId xmlns:a16="http://schemas.microsoft.com/office/drawing/2014/main" id="{C3848B7D-BB35-4DDB-BC19-1CF3FAC0007E}"/>
              </a:ext>
            </a:extLst>
          </p:cNvPr>
          <p:cNvSpPr txBox="1"/>
          <p:nvPr/>
        </p:nvSpPr>
        <p:spPr>
          <a:xfrm>
            <a:off x="0" y="111546"/>
            <a:ext cx="12192000" cy="669414"/>
          </a:xfrm>
          <a:prstGeom prst="rect">
            <a:avLst/>
          </a:prstGeom>
          <a:noFill/>
        </p:spPr>
        <p:txBody>
          <a:bodyPr wrap="square">
            <a:spAutoFit/>
          </a:bodyPr>
          <a:lstStyle/>
          <a:p>
            <a:pPr marL="0" indent="0" algn="ctr">
              <a:lnSpc>
                <a:spcPts val="4450"/>
              </a:lnSpc>
              <a:buNone/>
            </a:pPr>
            <a:r>
              <a:rPr lang="tr-TR" sz="4000" b="1" dirty="0">
                <a:solidFill>
                  <a:srgbClr val="403CCF"/>
                </a:solidFill>
                <a:latin typeface="Libre Baskerville" pitchFamily="34" charset="0"/>
                <a:ea typeface="Libre Baskerville" pitchFamily="34" charset="-122"/>
                <a:cs typeface="Libre Baskerville" pitchFamily="34" charset="-120"/>
              </a:rPr>
              <a:t>Dinlediğiniz için teşekkür ederiz.</a:t>
            </a:r>
          </a:p>
        </p:txBody>
      </p:sp>
      <p:pic>
        <p:nvPicPr>
          <p:cNvPr id="7" name="Resim 6">
            <a:extLst>
              <a:ext uri="{FF2B5EF4-FFF2-40B4-BE49-F238E27FC236}">
                <a16:creationId xmlns:a16="http://schemas.microsoft.com/office/drawing/2014/main" id="{E0E6DCBC-39BC-4FB3-83AC-C8C6B7F1EF91}"/>
              </a:ext>
            </a:extLst>
          </p:cNvPr>
          <p:cNvPicPr>
            <a:picLocks noChangeAspect="1"/>
          </p:cNvPicPr>
          <p:nvPr/>
        </p:nvPicPr>
        <p:blipFill>
          <a:blip r:embed="rId2"/>
          <a:srcRect l="14375" t="8785" r="7473" b="5541"/>
          <a:stretch/>
        </p:blipFill>
        <p:spPr>
          <a:xfrm>
            <a:off x="3143672" y="771765"/>
            <a:ext cx="5619735" cy="5123875"/>
          </a:xfrm>
          <a:prstGeom prst="rect">
            <a:avLst/>
          </a:prstGeom>
          <a:ln>
            <a:solidFill>
              <a:schemeClr val="tx1"/>
            </a:solidFill>
          </a:ln>
        </p:spPr>
      </p:pic>
      <p:sp>
        <p:nvSpPr>
          <p:cNvPr id="8" name="Metin kutusu 7">
            <a:extLst>
              <a:ext uri="{FF2B5EF4-FFF2-40B4-BE49-F238E27FC236}">
                <a16:creationId xmlns:a16="http://schemas.microsoft.com/office/drawing/2014/main" id="{79CF0585-6FE8-4257-BCFB-B95ABA4FB7B9}"/>
              </a:ext>
            </a:extLst>
          </p:cNvPr>
          <p:cNvSpPr txBox="1"/>
          <p:nvPr/>
        </p:nvSpPr>
        <p:spPr>
          <a:xfrm>
            <a:off x="551384" y="5774666"/>
            <a:ext cx="11449937" cy="584775"/>
          </a:xfrm>
          <a:prstGeom prst="rect">
            <a:avLst/>
          </a:prstGeom>
          <a:noFill/>
        </p:spPr>
        <p:txBody>
          <a:bodyPr wrap="square">
            <a:spAutoFit/>
          </a:bodyPr>
          <a:lstStyle/>
          <a:p>
            <a:pPr marL="0" indent="0" algn="ctr">
              <a:buNone/>
            </a:pPr>
            <a:r>
              <a:rPr lang="tr-TR" sz="3200" dirty="0">
                <a:solidFill>
                  <a:srgbClr val="002060"/>
                </a:solidFill>
              </a:rPr>
              <a:t>Eğitimi değerlendirmek için lütfen kodu tarayınız.</a:t>
            </a:r>
            <a:endParaRPr lang="tr-TR" sz="1400" dirty="0">
              <a:solidFill>
                <a:srgbClr val="002060"/>
              </a:solidFill>
            </a:endParaRPr>
          </a:p>
        </p:txBody>
      </p:sp>
    </p:spTree>
    <p:extLst>
      <p:ext uri="{BB962C8B-B14F-4D97-AF65-F5344CB8AC3E}">
        <p14:creationId xmlns:p14="http://schemas.microsoft.com/office/powerpoint/2010/main" val="124576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2D1FF37-F799-483D-A09C-3B9954A7B93B}"/>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30292BAB-F6EC-4DC9-9C5D-A2510C13502A}"/>
              </a:ext>
            </a:extLst>
          </p:cNvPr>
          <p:cNvSpPr>
            <a:spLocks noGrp="1"/>
          </p:cNvSpPr>
          <p:nvPr>
            <p:ph type="sldNum" sz="quarter" idx="17"/>
          </p:nvPr>
        </p:nvSpPr>
        <p:spPr/>
        <p:txBody>
          <a:bodyPr/>
          <a:lstStyle/>
          <a:p>
            <a:fld id="{44E2198E-22F6-4CB8-A605-079F15B3062E}" type="slidenum">
              <a:rPr lang="tr-TR" smtClean="0"/>
              <a:pPr/>
              <a:t>3</a:t>
            </a:fld>
            <a:endParaRPr lang="tr-TR" dirty="0"/>
          </a:p>
        </p:txBody>
      </p:sp>
      <p:sp>
        <p:nvSpPr>
          <p:cNvPr id="11" name="Metin kutusu 10">
            <a:extLst>
              <a:ext uri="{FF2B5EF4-FFF2-40B4-BE49-F238E27FC236}">
                <a16:creationId xmlns:a16="http://schemas.microsoft.com/office/drawing/2014/main" id="{903F0ABD-B441-49A5-869D-8599764A3153}"/>
              </a:ext>
            </a:extLst>
          </p:cNvPr>
          <p:cNvSpPr txBox="1"/>
          <p:nvPr/>
        </p:nvSpPr>
        <p:spPr>
          <a:xfrm>
            <a:off x="335360" y="3481252"/>
            <a:ext cx="5832648" cy="1815882"/>
          </a:xfrm>
          <a:prstGeom prst="rect">
            <a:avLst/>
          </a:prstGeom>
          <a:noFill/>
        </p:spPr>
        <p:txBody>
          <a:bodyPr wrap="square">
            <a:spAutoFit/>
          </a:bodyPr>
          <a:lstStyle/>
          <a:p>
            <a:endParaRPr lang="sv-SE" sz="2800" b="1" dirty="0">
              <a:solidFill>
                <a:srgbClr val="FF0000"/>
              </a:solidFill>
            </a:endParaRPr>
          </a:p>
          <a:p>
            <a:r>
              <a:rPr lang="sv-SE" sz="2800" b="1" dirty="0"/>
              <a:t>3. Dönem:</a:t>
            </a:r>
            <a:r>
              <a:rPr lang="tr-TR" sz="2800" b="1" dirty="0"/>
              <a:t> </a:t>
            </a:r>
            <a:r>
              <a:rPr lang="sv-SE" sz="2800" dirty="0"/>
              <a:t>03.02.2025 - 27.02.2025</a:t>
            </a:r>
            <a:r>
              <a:rPr lang="tr-TR" sz="2800" b="1" dirty="0"/>
              <a:t> </a:t>
            </a:r>
          </a:p>
          <a:p>
            <a:r>
              <a:rPr lang="tr-TR" sz="2800" b="1" dirty="0"/>
              <a:t>Sonuç Açıklama: </a:t>
            </a:r>
            <a:r>
              <a:rPr lang="tr-TR" sz="2800" dirty="0"/>
              <a:t>11.03.2025</a:t>
            </a:r>
          </a:p>
          <a:p>
            <a:r>
              <a:rPr lang="tr-TR" sz="2800" b="1" dirty="0"/>
              <a:t>Projenin Tamamlanması: </a:t>
            </a:r>
            <a:r>
              <a:rPr lang="tr-TR" sz="2800" dirty="0"/>
              <a:t>30.07.2025 </a:t>
            </a:r>
          </a:p>
        </p:txBody>
      </p:sp>
      <p:pic>
        <p:nvPicPr>
          <p:cNvPr id="3" name="Resim 2">
            <a:extLst>
              <a:ext uri="{FF2B5EF4-FFF2-40B4-BE49-F238E27FC236}">
                <a16:creationId xmlns:a16="http://schemas.microsoft.com/office/drawing/2014/main" id="{54F91C86-F568-4555-8244-9E9942157D61}"/>
              </a:ext>
            </a:extLst>
          </p:cNvPr>
          <p:cNvPicPr>
            <a:picLocks noChangeAspect="1"/>
          </p:cNvPicPr>
          <p:nvPr/>
        </p:nvPicPr>
        <p:blipFill>
          <a:blip r:embed="rId2"/>
          <a:stretch>
            <a:fillRect/>
          </a:stretch>
        </p:blipFill>
        <p:spPr>
          <a:xfrm>
            <a:off x="1522921" y="521900"/>
            <a:ext cx="9412013" cy="2676899"/>
          </a:xfrm>
          <a:prstGeom prst="rect">
            <a:avLst/>
          </a:prstGeom>
        </p:spPr>
      </p:pic>
      <p:sp>
        <p:nvSpPr>
          <p:cNvPr id="7" name="Metin kutusu 6">
            <a:extLst>
              <a:ext uri="{FF2B5EF4-FFF2-40B4-BE49-F238E27FC236}">
                <a16:creationId xmlns:a16="http://schemas.microsoft.com/office/drawing/2014/main" id="{73C23E6F-B052-4932-850D-06DFD63F1F74}"/>
              </a:ext>
            </a:extLst>
          </p:cNvPr>
          <p:cNvSpPr txBox="1"/>
          <p:nvPr/>
        </p:nvSpPr>
        <p:spPr>
          <a:xfrm>
            <a:off x="5447928" y="3184529"/>
            <a:ext cx="6098058" cy="523220"/>
          </a:xfrm>
          <a:prstGeom prst="rect">
            <a:avLst/>
          </a:prstGeom>
          <a:noFill/>
        </p:spPr>
        <p:txBody>
          <a:bodyPr wrap="square">
            <a:spAutoFit/>
          </a:bodyPr>
          <a:lstStyle/>
          <a:p>
            <a:r>
              <a:rPr lang="sv-SE" sz="2800" b="1" dirty="0">
                <a:solidFill>
                  <a:srgbClr val="FF0000"/>
                </a:solidFill>
              </a:rPr>
              <a:t>Başvuru Tarihleri</a:t>
            </a:r>
            <a:endParaRPr lang="tr-TR" sz="2800" dirty="0"/>
          </a:p>
        </p:txBody>
      </p:sp>
      <p:sp>
        <p:nvSpPr>
          <p:cNvPr id="8" name="Metin kutusu 7">
            <a:extLst>
              <a:ext uri="{FF2B5EF4-FFF2-40B4-BE49-F238E27FC236}">
                <a16:creationId xmlns:a16="http://schemas.microsoft.com/office/drawing/2014/main" id="{40923F60-495E-4A61-A9F4-FA599F34DBF1}"/>
              </a:ext>
            </a:extLst>
          </p:cNvPr>
          <p:cNvSpPr txBox="1"/>
          <p:nvPr/>
        </p:nvSpPr>
        <p:spPr>
          <a:xfrm>
            <a:off x="6349279" y="3446139"/>
            <a:ext cx="5939409" cy="1815882"/>
          </a:xfrm>
          <a:prstGeom prst="rect">
            <a:avLst/>
          </a:prstGeom>
          <a:noFill/>
        </p:spPr>
        <p:txBody>
          <a:bodyPr wrap="square">
            <a:spAutoFit/>
          </a:bodyPr>
          <a:lstStyle/>
          <a:p>
            <a:endParaRPr lang="sv-SE" sz="2800" b="1" dirty="0">
              <a:solidFill>
                <a:srgbClr val="FF0000"/>
              </a:solidFill>
            </a:endParaRPr>
          </a:p>
          <a:p>
            <a:r>
              <a:rPr lang="tr-TR" sz="2800" b="1" dirty="0"/>
              <a:t>4</a:t>
            </a:r>
            <a:r>
              <a:rPr lang="sv-SE" sz="2800" b="1" dirty="0"/>
              <a:t>. Dönem: </a:t>
            </a:r>
            <a:r>
              <a:rPr lang="sv-SE" sz="2800" dirty="0"/>
              <a:t>03.04.2025 - 15.04.2025 </a:t>
            </a:r>
            <a:endParaRPr lang="tr-TR" sz="2800" b="1" dirty="0"/>
          </a:p>
          <a:p>
            <a:r>
              <a:rPr lang="tr-TR" sz="2800" b="1" dirty="0"/>
              <a:t>Sonuç Açıklama: </a:t>
            </a:r>
            <a:r>
              <a:rPr lang="tr-TR" sz="2800" dirty="0"/>
              <a:t>25.04.2025 </a:t>
            </a:r>
          </a:p>
          <a:p>
            <a:r>
              <a:rPr lang="tr-TR" sz="2800" b="1" dirty="0"/>
              <a:t>Projenin Tamamlanması: </a:t>
            </a:r>
            <a:r>
              <a:rPr lang="tr-TR" sz="2800" dirty="0"/>
              <a:t>30.09.2025 </a:t>
            </a:r>
          </a:p>
        </p:txBody>
      </p:sp>
    </p:spTree>
    <p:extLst>
      <p:ext uri="{BB962C8B-B14F-4D97-AF65-F5344CB8AC3E}">
        <p14:creationId xmlns:p14="http://schemas.microsoft.com/office/powerpoint/2010/main" val="358778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2D1FF37-F799-483D-A09C-3B9954A7B93B}"/>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30292BAB-F6EC-4DC9-9C5D-A2510C13502A}"/>
              </a:ext>
            </a:extLst>
          </p:cNvPr>
          <p:cNvSpPr>
            <a:spLocks noGrp="1"/>
          </p:cNvSpPr>
          <p:nvPr>
            <p:ph type="sldNum" sz="quarter" idx="17"/>
          </p:nvPr>
        </p:nvSpPr>
        <p:spPr/>
        <p:txBody>
          <a:bodyPr/>
          <a:lstStyle/>
          <a:p>
            <a:fld id="{44E2198E-22F6-4CB8-A605-079F15B3062E}" type="slidenum">
              <a:rPr lang="tr-TR" smtClean="0"/>
              <a:pPr/>
              <a:t>4</a:t>
            </a:fld>
            <a:endParaRPr lang="tr-TR" dirty="0"/>
          </a:p>
        </p:txBody>
      </p:sp>
      <p:sp>
        <p:nvSpPr>
          <p:cNvPr id="15" name="Text 0">
            <a:extLst>
              <a:ext uri="{FF2B5EF4-FFF2-40B4-BE49-F238E27FC236}">
                <a16:creationId xmlns:a16="http://schemas.microsoft.com/office/drawing/2014/main" id="{7406FBDF-4A6B-4C3E-BAFE-117306E02F49}"/>
              </a:ext>
            </a:extLst>
          </p:cNvPr>
          <p:cNvSpPr/>
          <p:nvPr/>
        </p:nvSpPr>
        <p:spPr>
          <a:xfrm>
            <a:off x="385956" y="556551"/>
            <a:ext cx="11686708" cy="708779"/>
          </a:xfrm>
          <a:prstGeom prst="rect">
            <a:avLst/>
          </a:prstGeom>
          <a:noFill/>
          <a:ln/>
        </p:spPr>
        <p:txBody>
          <a:bodyPr wrap="none" lIns="0" tIns="0" rIns="0" bIns="0" rtlCol="0" anchor="t"/>
          <a:lstStyle/>
          <a:p>
            <a:pPr marL="0" indent="0">
              <a:lnSpc>
                <a:spcPts val="5550"/>
              </a:lnSpc>
              <a:buNone/>
            </a:pPr>
            <a:r>
              <a:rPr lang="en-US" sz="4400" dirty="0">
                <a:solidFill>
                  <a:srgbClr val="403CCF"/>
                </a:solidFill>
                <a:latin typeface="Libre Baskerville" pitchFamily="34" charset="0"/>
                <a:ea typeface="Libre Baskerville" pitchFamily="34" charset="-122"/>
                <a:cs typeface="Libre Baskerville" pitchFamily="34" charset="-120"/>
              </a:rPr>
              <a:t>ÜNİDES Programına Kimler Başvurabilir?</a:t>
            </a:r>
            <a:endParaRPr lang="en-US" sz="4400" dirty="0"/>
          </a:p>
        </p:txBody>
      </p:sp>
      <p:sp>
        <p:nvSpPr>
          <p:cNvPr id="16" name="Text 1">
            <a:extLst>
              <a:ext uri="{FF2B5EF4-FFF2-40B4-BE49-F238E27FC236}">
                <a16:creationId xmlns:a16="http://schemas.microsoft.com/office/drawing/2014/main" id="{0C409500-05F1-4D4C-99AB-C885309CDE99}"/>
              </a:ext>
            </a:extLst>
          </p:cNvPr>
          <p:cNvSpPr/>
          <p:nvPr/>
        </p:nvSpPr>
        <p:spPr>
          <a:xfrm>
            <a:off x="541125" y="166879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Başvuru Koşulları</a:t>
            </a:r>
            <a:endParaRPr lang="en-US" sz="2200" dirty="0"/>
          </a:p>
        </p:txBody>
      </p:sp>
      <p:sp>
        <p:nvSpPr>
          <p:cNvPr id="17" name="Text 2">
            <a:extLst>
              <a:ext uri="{FF2B5EF4-FFF2-40B4-BE49-F238E27FC236}">
                <a16:creationId xmlns:a16="http://schemas.microsoft.com/office/drawing/2014/main" id="{8A324946-182E-4859-BDE2-8CB5D6E50919}"/>
              </a:ext>
            </a:extLst>
          </p:cNvPr>
          <p:cNvSpPr/>
          <p:nvPr/>
        </p:nvSpPr>
        <p:spPr>
          <a:xfrm>
            <a:off x="556496" y="2188131"/>
            <a:ext cx="5760640" cy="1814513"/>
          </a:xfrm>
          <a:prstGeom prst="rect">
            <a:avLst/>
          </a:prstGeom>
          <a:noFill/>
          <a:ln/>
        </p:spPr>
        <p:txBody>
          <a:bodyPr wrap="square" lIns="0" tIns="0" rIns="0" bIns="0" rtlCol="0" anchor="t"/>
          <a:lstStyle/>
          <a:p>
            <a:pPr marL="0" indent="0">
              <a:lnSpc>
                <a:spcPts val="2850"/>
              </a:lnSpc>
              <a:buNone/>
            </a:pPr>
            <a:r>
              <a:rPr lang="en-US" sz="2000" dirty="0">
                <a:latin typeface="Open Sans" pitchFamily="34" charset="0"/>
                <a:ea typeface="Open Sans" pitchFamily="34" charset="-122"/>
                <a:cs typeface="Open Sans" pitchFamily="34" charset="-120"/>
              </a:rPr>
              <a:t>2547 sayılı Yükseköğretim Kanunu'nun 47. maddesi, Yükseköğretim Kurumları Mediko Sosyal Sağlık, Kültür ve Spor İşleri Dairesi Uygulama Yönetmeliği ve üniversitelerin yönerge, usul ve esasları ile diğer mevzuatları çerçevesinde </a:t>
            </a:r>
            <a:r>
              <a:rPr lang="en-US" sz="2000" b="1" dirty="0">
                <a:latin typeface="Open Sans" pitchFamily="34" charset="0"/>
                <a:ea typeface="Open Sans" pitchFamily="34" charset="-122"/>
                <a:cs typeface="Open Sans" pitchFamily="34" charset="-120"/>
              </a:rPr>
              <a:t>üniversiteler tarafından onaylanan öğrenci kulüpleri.</a:t>
            </a:r>
            <a:endParaRPr lang="en-US" sz="2000" b="1" dirty="0"/>
          </a:p>
        </p:txBody>
      </p:sp>
      <p:sp>
        <p:nvSpPr>
          <p:cNvPr id="18" name="Text 3">
            <a:extLst>
              <a:ext uri="{FF2B5EF4-FFF2-40B4-BE49-F238E27FC236}">
                <a16:creationId xmlns:a16="http://schemas.microsoft.com/office/drawing/2014/main" id="{91AD6468-02B2-4DD3-A92A-18CF6B9D7037}"/>
              </a:ext>
            </a:extLst>
          </p:cNvPr>
          <p:cNvSpPr/>
          <p:nvPr/>
        </p:nvSpPr>
        <p:spPr>
          <a:xfrm>
            <a:off x="6555427" y="1653941"/>
            <a:ext cx="2835235" cy="354330"/>
          </a:xfrm>
          <a:prstGeom prst="rect">
            <a:avLst/>
          </a:prstGeom>
          <a:noFill/>
          <a:ln/>
        </p:spPr>
        <p:txBody>
          <a:bodyPr wrap="none" lIns="0" tIns="0" rIns="0" bIns="0" rtlCol="0" anchor="t"/>
          <a:lstStyle/>
          <a:p>
            <a:pPr marL="0" indent="0">
              <a:lnSpc>
                <a:spcPts val="2750"/>
              </a:lnSpc>
              <a:buNone/>
            </a:pPr>
            <a:r>
              <a:rPr lang="tr-TR" sz="2200" dirty="0">
                <a:solidFill>
                  <a:srgbClr val="403CCF"/>
                </a:solidFill>
                <a:latin typeface="Libre Baskerville" pitchFamily="34" charset="0"/>
                <a:ea typeface="Libre Baskerville" pitchFamily="34" charset="-122"/>
                <a:cs typeface="Libre Baskerville" pitchFamily="34" charset="-120"/>
              </a:rPr>
              <a:t>Topluluk</a:t>
            </a:r>
            <a:r>
              <a:rPr lang="en-US" sz="2200" dirty="0">
                <a:solidFill>
                  <a:srgbClr val="403CCF"/>
                </a:solidFill>
                <a:latin typeface="Libre Baskerville" pitchFamily="34" charset="0"/>
                <a:ea typeface="Libre Baskerville" pitchFamily="34" charset="-122"/>
                <a:cs typeface="Libre Baskerville" pitchFamily="34" charset="-120"/>
              </a:rPr>
              <a:t> Şartları</a:t>
            </a:r>
            <a:endParaRPr lang="en-US" sz="2200" dirty="0"/>
          </a:p>
        </p:txBody>
      </p:sp>
      <p:sp>
        <p:nvSpPr>
          <p:cNvPr id="19" name="Text 4">
            <a:extLst>
              <a:ext uri="{FF2B5EF4-FFF2-40B4-BE49-F238E27FC236}">
                <a16:creationId xmlns:a16="http://schemas.microsoft.com/office/drawing/2014/main" id="{29933816-FEB8-452A-9695-6E66C743BDD1}"/>
              </a:ext>
            </a:extLst>
          </p:cNvPr>
          <p:cNvSpPr/>
          <p:nvPr/>
        </p:nvSpPr>
        <p:spPr>
          <a:xfrm>
            <a:off x="6533160" y="2196267"/>
            <a:ext cx="5380613" cy="1814513"/>
          </a:xfrm>
          <a:prstGeom prst="rect">
            <a:avLst/>
          </a:prstGeom>
          <a:noFill/>
          <a:ln/>
        </p:spPr>
        <p:txBody>
          <a:bodyPr wrap="square" lIns="0" tIns="0" rIns="0" bIns="0" rtlCol="0" anchor="t"/>
          <a:lstStyle/>
          <a:p>
            <a:pPr marL="0" indent="0">
              <a:lnSpc>
                <a:spcPts val="2850"/>
              </a:lnSpc>
              <a:buNone/>
            </a:pP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Gençlerin</a:t>
            </a: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kişisel</a:t>
            </a: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gelişimine</a:t>
            </a: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katkı</a:t>
            </a:r>
            <a:r>
              <a:rPr lang="en-US" sz="2000" dirty="0">
                <a:latin typeface="Open Sans" pitchFamily="34" charset="0"/>
                <a:ea typeface="Open Sans" pitchFamily="34" charset="-122"/>
                <a:cs typeface="Open Sans" pitchFamily="34" charset="-120"/>
              </a:rPr>
              <a:t> sun</a:t>
            </a:r>
            <a:r>
              <a:rPr lang="tr-TR" sz="2000" dirty="0">
                <a:latin typeface="Open Sans" pitchFamily="34" charset="0"/>
                <a:ea typeface="Open Sans" pitchFamily="34" charset="-122"/>
                <a:cs typeface="Open Sans" pitchFamily="34" charset="-120"/>
              </a:rPr>
              <a:t>an,</a:t>
            </a:r>
            <a:endParaRPr lang="en-US" sz="2000" dirty="0">
              <a:latin typeface="Open Sans" pitchFamily="34" charset="0"/>
              <a:ea typeface="Open Sans" pitchFamily="34" charset="-122"/>
              <a:cs typeface="Open Sans" pitchFamily="34" charset="-120"/>
            </a:endParaRPr>
          </a:p>
          <a:p>
            <a:pPr marL="0" indent="0">
              <a:lnSpc>
                <a:spcPts val="2850"/>
              </a:lnSpc>
              <a:buNone/>
            </a:pP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Aktif</a:t>
            </a: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olarak</a:t>
            </a: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faaliyet</a:t>
            </a: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göster</a:t>
            </a:r>
            <a:r>
              <a:rPr lang="tr-TR" sz="2000" dirty="0">
                <a:latin typeface="Open Sans" pitchFamily="34" charset="0"/>
                <a:ea typeface="Open Sans" pitchFamily="34" charset="-122"/>
                <a:cs typeface="Open Sans" pitchFamily="34" charset="-120"/>
              </a:rPr>
              <a:t>en,</a:t>
            </a:r>
            <a:endParaRPr lang="en-US" sz="2000" dirty="0">
              <a:latin typeface="Open Sans" pitchFamily="34" charset="0"/>
              <a:ea typeface="Open Sans" pitchFamily="34" charset="-122"/>
              <a:cs typeface="Open Sans" pitchFamily="34" charset="-120"/>
            </a:endParaRPr>
          </a:p>
          <a:p>
            <a:pPr>
              <a:lnSpc>
                <a:spcPts val="2850"/>
              </a:lnSpc>
            </a:pPr>
            <a:r>
              <a:rPr lang="tr-TR"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Gerekli</a:t>
            </a: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belgeleri</a:t>
            </a:r>
            <a:r>
              <a:rPr lang="en-US" sz="2000" dirty="0">
                <a:latin typeface="Open Sans" pitchFamily="34" charset="0"/>
                <a:ea typeface="Open Sans" pitchFamily="34" charset="-122"/>
                <a:cs typeface="Open Sans" pitchFamily="34" charset="-120"/>
              </a:rPr>
              <a:t> </a:t>
            </a:r>
            <a:r>
              <a:rPr lang="en-US" sz="2000" dirty="0" err="1">
                <a:latin typeface="Open Sans" pitchFamily="34" charset="0"/>
                <a:ea typeface="Open Sans" pitchFamily="34" charset="-122"/>
                <a:cs typeface="Open Sans" pitchFamily="34" charset="-120"/>
              </a:rPr>
              <a:t>eksiksiz</a:t>
            </a:r>
            <a:r>
              <a:rPr lang="en-US" sz="2000" dirty="0">
                <a:latin typeface="Open Sans" pitchFamily="34" charset="0"/>
                <a:ea typeface="Open Sans" pitchFamily="34" charset="-122"/>
                <a:cs typeface="Open Sans" pitchFamily="34" charset="-120"/>
              </a:rPr>
              <a:t> sun</a:t>
            </a:r>
            <a:r>
              <a:rPr lang="tr-TR" sz="2000" dirty="0">
                <a:latin typeface="Open Sans" pitchFamily="34" charset="0"/>
                <a:ea typeface="Open Sans" pitchFamily="34" charset="-122"/>
                <a:cs typeface="Open Sans" pitchFamily="34" charset="-120"/>
              </a:rPr>
              <a:t>an,</a:t>
            </a:r>
          </a:p>
          <a:p>
            <a:pPr>
              <a:lnSpc>
                <a:spcPts val="2850"/>
              </a:lnSpc>
            </a:pPr>
            <a:r>
              <a:rPr lang="tr-TR" sz="2000" dirty="0">
                <a:latin typeface="Open Sans" pitchFamily="34" charset="0"/>
                <a:ea typeface="Open Sans" pitchFamily="34" charset="-122"/>
                <a:cs typeface="Open Sans" pitchFamily="34" charset="-120"/>
              </a:rPr>
              <a:t> aktif topluluk olmak</a:t>
            </a:r>
            <a:r>
              <a:rPr lang="en-US" sz="2000" dirty="0">
                <a:latin typeface="Open Sans" pitchFamily="34" charset="0"/>
                <a:ea typeface="Open Sans" pitchFamily="34" charset="-122"/>
                <a:cs typeface="Open Sans" pitchFamily="34" charset="-120"/>
              </a:rPr>
              <a:t>.</a:t>
            </a:r>
          </a:p>
        </p:txBody>
      </p:sp>
    </p:spTree>
    <p:extLst>
      <p:ext uri="{BB962C8B-B14F-4D97-AF65-F5344CB8AC3E}">
        <p14:creationId xmlns:p14="http://schemas.microsoft.com/office/powerpoint/2010/main" val="15069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2D1FF37-F799-483D-A09C-3B9954A7B93B}"/>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30292BAB-F6EC-4DC9-9C5D-A2510C13502A}"/>
              </a:ext>
            </a:extLst>
          </p:cNvPr>
          <p:cNvSpPr>
            <a:spLocks noGrp="1"/>
          </p:cNvSpPr>
          <p:nvPr>
            <p:ph type="sldNum" sz="quarter" idx="17"/>
          </p:nvPr>
        </p:nvSpPr>
        <p:spPr/>
        <p:txBody>
          <a:bodyPr/>
          <a:lstStyle/>
          <a:p>
            <a:fld id="{44E2198E-22F6-4CB8-A605-079F15B3062E}" type="slidenum">
              <a:rPr lang="tr-TR" smtClean="0"/>
              <a:pPr/>
              <a:t>5</a:t>
            </a:fld>
            <a:endParaRPr lang="tr-TR" dirty="0"/>
          </a:p>
        </p:txBody>
      </p:sp>
      <p:sp>
        <p:nvSpPr>
          <p:cNvPr id="8" name="Text 0">
            <a:extLst>
              <a:ext uri="{FF2B5EF4-FFF2-40B4-BE49-F238E27FC236}">
                <a16:creationId xmlns:a16="http://schemas.microsoft.com/office/drawing/2014/main" id="{FC4B3AFE-D0DC-4C48-A617-03F11A70F043}"/>
              </a:ext>
            </a:extLst>
          </p:cNvPr>
          <p:cNvSpPr/>
          <p:nvPr/>
        </p:nvSpPr>
        <p:spPr>
          <a:xfrm>
            <a:off x="191344" y="189146"/>
            <a:ext cx="11411585" cy="1295638"/>
          </a:xfrm>
          <a:prstGeom prst="rect">
            <a:avLst/>
          </a:prstGeom>
          <a:noFill/>
          <a:ln/>
        </p:spPr>
        <p:txBody>
          <a:bodyPr wrap="square" lIns="0" tIns="0" rIns="0" bIns="0" rtlCol="0" anchor="t"/>
          <a:lstStyle/>
          <a:p>
            <a:pPr marL="0" indent="0">
              <a:lnSpc>
                <a:spcPts val="5100"/>
              </a:lnSpc>
              <a:buNone/>
            </a:pPr>
            <a:r>
              <a:rPr lang="en-US" sz="3600" dirty="0">
                <a:solidFill>
                  <a:srgbClr val="403CCF"/>
                </a:solidFill>
                <a:latin typeface="Libre Baskerville" pitchFamily="34" charset="0"/>
                <a:ea typeface="Libre Baskerville" pitchFamily="34" charset="-122"/>
                <a:cs typeface="Libre Baskerville" pitchFamily="34" charset="-120"/>
              </a:rPr>
              <a:t>2024-2025 Yılı ÜNİDES Konu Başlıkları</a:t>
            </a:r>
            <a:endParaRPr lang="en-US" sz="3600" dirty="0"/>
          </a:p>
        </p:txBody>
      </p:sp>
      <p:grpSp>
        <p:nvGrpSpPr>
          <p:cNvPr id="2" name="Grup 1">
            <a:extLst>
              <a:ext uri="{FF2B5EF4-FFF2-40B4-BE49-F238E27FC236}">
                <a16:creationId xmlns:a16="http://schemas.microsoft.com/office/drawing/2014/main" id="{EB323F4B-9BD0-4B84-9459-C88A4B47D5C0}"/>
              </a:ext>
            </a:extLst>
          </p:cNvPr>
          <p:cNvGrpSpPr/>
          <p:nvPr/>
        </p:nvGrpSpPr>
        <p:grpSpPr>
          <a:xfrm>
            <a:off x="265702" y="891879"/>
            <a:ext cx="3742849" cy="1541979"/>
            <a:chOff x="1929840" y="1484784"/>
            <a:chExt cx="3742849" cy="2189202"/>
          </a:xfrm>
        </p:grpSpPr>
        <p:sp>
          <p:nvSpPr>
            <p:cNvPr id="10" name="Shape 1">
              <a:extLst>
                <a:ext uri="{FF2B5EF4-FFF2-40B4-BE49-F238E27FC236}">
                  <a16:creationId xmlns:a16="http://schemas.microsoft.com/office/drawing/2014/main" id="{2E6A4E3A-964F-486B-B1F6-6E30F854E903}"/>
                </a:ext>
              </a:extLst>
            </p:cNvPr>
            <p:cNvSpPr/>
            <p:nvPr/>
          </p:nvSpPr>
          <p:spPr>
            <a:xfrm>
              <a:off x="1929840" y="1484784"/>
              <a:ext cx="3742849" cy="2189202"/>
            </a:xfrm>
            <a:prstGeom prst="roundRect">
              <a:avLst>
                <a:gd name="adj" fmla="val 1420"/>
              </a:avLst>
            </a:prstGeom>
            <a:solidFill>
              <a:srgbClr val="EAE8F3"/>
            </a:solidFill>
            <a:ln/>
          </p:spPr>
          <p:txBody>
            <a:bodyPr/>
            <a:lstStyle/>
            <a:p>
              <a:endParaRPr lang="tr-TR"/>
            </a:p>
          </p:txBody>
        </p:sp>
        <p:sp>
          <p:nvSpPr>
            <p:cNvPr id="11" name="Text 2">
              <a:extLst>
                <a:ext uri="{FF2B5EF4-FFF2-40B4-BE49-F238E27FC236}">
                  <a16:creationId xmlns:a16="http://schemas.microsoft.com/office/drawing/2014/main" id="{7BC33A71-FE18-456E-BD44-2A4F59F2DA06}"/>
                </a:ext>
              </a:extLst>
            </p:cNvPr>
            <p:cNvSpPr/>
            <p:nvPr/>
          </p:nvSpPr>
          <p:spPr>
            <a:xfrm>
              <a:off x="2137128" y="1692072"/>
              <a:ext cx="2591395" cy="323969"/>
            </a:xfrm>
            <a:prstGeom prst="rect">
              <a:avLst/>
            </a:prstGeom>
            <a:noFill/>
            <a:ln/>
          </p:spPr>
          <p:txBody>
            <a:bodyPr wrap="none" lIns="0" tIns="0" rIns="0" bIns="0" rtlCol="0" anchor="t"/>
            <a:lstStyle/>
            <a:p>
              <a:pPr marL="0" indent="0">
                <a:lnSpc>
                  <a:spcPts val="2550"/>
                </a:lnSpc>
                <a:buNone/>
              </a:pPr>
              <a:r>
                <a:rPr lang="en-US" sz="2000" b="1" dirty="0">
                  <a:latin typeface="Libre Baskerville" pitchFamily="34" charset="0"/>
                  <a:ea typeface="Libre Baskerville" pitchFamily="34" charset="-122"/>
                  <a:cs typeface="Libre Baskerville" pitchFamily="34" charset="-120"/>
                </a:rPr>
                <a:t>Bilim ve Teknoloji</a:t>
              </a:r>
              <a:endParaRPr lang="en-US" sz="2000" b="1" dirty="0"/>
            </a:p>
          </p:txBody>
        </p:sp>
        <p:sp>
          <p:nvSpPr>
            <p:cNvPr id="12" name="Text 3">
              <a:extLst>
                <a:ext uri="{FF2B5EF4-FFF2-40B4-BE49-F238E27FC236}">
                  <a16:creationId xmlns:a16="http://schemas.microsoft.com/office/drawing/2014/main" id="{C72460BB-2654-4707-AB1B-9C2FD6C8D98D}"/>
                </a:ext>
              </a:extLst>
            </p:cNvPr>
            <p:cNvSpPr/>
            <p:nvPr/>
          </p:nvSpPr>
          <p:spPr>
            <a:xfrm>
              <a:off x="2137128" y="2140342"/>
              <a:ext cx="3328273" cy="994767"/>
            </a:xfrm>
            <a:prstGeom prst="rect">
              <a:avLst/>
            </a:prstGeom>
            <a:noFill/>
            <a:ln/>
          </p:spPr>
          <p:txBody>
            <a:bodyPr wrap="square" lIns="0" tIns="0" rIns="0" bIns="0" rtlCol="0" anchor="t"/>
            <a:lstStyle/>
            <a:p>
              <a:pPr marL="0" indent="0">
                <a:lnSpc>
                  <a:spcPts val="2600"/>
                </a:lnSpc>
                <a:buNone/>
              </a:pPr>
              <a:r>
                <a:rPr lang="en-US" sz="1600" dirty="0">
                  <a:latin typeface="Open Sans" pitchFamily="34" charset="0"/>
                  <a:ea typeface="Open Sans" pitchFamily="34" charset="-122"/>
                  <a:cs typeface="Open Sans" pitchFamily="34" charset="-120"/>
                </a:rPr>
                <a:t>Bilim ve teknoloji konularında atölye çalışmaları, seminerler ve etkinlikler.</a:t>
              </a:r>
              <a:endParaRPr lang="en-US" sz="1600" dirty="0"/>
            </a:p>
          </p:txBody>
        </p:sp>
      </p:grpSp>
      <p:grpSp>
        <p:nvGrpSpPr>
          <p:cNvPr id="4" name="Grup 3">
            <a:extLst>
              <a:ext uri="{FF2B5EF4-FFF2-40B4-BE49-F238E27FC236}">
                <a16:creationId xmlns:a16="http://schemas.microsoft.com/office/drawing/2014/main" id="{3DF58E10-7BDC-4378-9504-C09C22E2F4F9}"/>
              </a:ext>
            </a:extLst>
          </p:cNvPr>
          <p:cNvGrpSpPr/>
          <p:nvPr/>
        </p:nvGrpSpPr>
        <p:grpSpPr>
          <a:xfrm>
            <a:off x="8293855" y="891879"/>
            <a:ext cx="3742849" cy="1541979"/>
            <a:chOff x="5879976" y="1484784"/>
            <a:chExt cx="3742849" cy="2116155"/>
          </a:xfrm>
        </p:grpSpPr>
        <p:sp>
          <p:nvSpPr>
            <p:cNvPr id="13" name="Shape 4">
              <a:extLst>
                <a:ext uri="{FF2B5EF4-FFF2-40B4-BE49-F238E27FC236}">
                  <a16:creationId xmlns:a16="http://schemas.microsoft.com/office/drawing/2014/main" id="{61163C37-10B9-403F-A83D-934171281DDE}"/>
                </a:ext>
              </a:extLst>
            </p:cNvPr>
            <p:cNvSpPr/>
            <p:nvPr/>
          </p:nvSpPr>
          <p:spPr>
            <a:xfrm>
              <a:off x="5879976" y="1484784"/>
              <a:ext cx="3742849" cy="2116155"/>
            </a:xfrm>
            <a:prstGeom prst="roundRect">
              <a:avLst>
                <a:gd name="adj" fmla="val 1420"/>
              </a:avLst>
            </a:prstGeom>
            <a:solidFill>
              <a:srgbClr val="EAE8F3"/>
            </a:solidFill>
            <a:ln/>
          </p:spPr>
          <p:txBody>
            <a:bodyPr/>
            <a:lstStyle/>
            <a:p>
              <a:endParaRPr lang="tr-TR"/>
            </a:p>
          </p:txBody>
        </p:sp>
        <p:sp>
          <p:nvSpPr>
            <p:cNvPr id="14" name="Text 5">
              <a:extLst>
                <a:ext uri="{FF2B5EF4-FFF2-40B4-BE49-F238E27FC236}">
                  <a16:creationId xmlns:a16="http://schemas.microsoft.com/office/drawing/2014/main" id="{B825222C-3926-4F91-B408-7488573A2D1C}"/>
                </a:ext>
              </a:extLst>
            </p:cNvPr>
            <p:cNvSpPr/>
            <p:nvPr/>
          </p:nvSpPr>
          <p:spPr>
            <a:xfrm>
              <a:off x="6087264" y="1692072"/>
              <a:ext cx="2591395" cy="323969"/>
            </a:xfrm>
            <a:prstGeom prst="rect">
              <a:avLst/>
            </a:prstGeom>
            <a:noFill/>
            <a:ln/>
          </p:spPr>
          <p:txBody>
            <a:bodyPr wrap="none" lIns="0" tIns="0" rIns="0" bIns="0" rtlCol="0" anchor="t"/>
            <a:lstStyle/>
            <a:p>
              <a:pPr marL="0" indent="0">
                <a:lnSpc>
                  <a:spcPts val="2550"/>
                </a:lnSpc>
                <a:buNone/>
              </a:pPr>
              <a:r>
                <a:rPr lang="en-US" sz="2000" b="1" dirty="0">
                  <a:latin typeface="Libre Baskerville" pitchFamily="34" charset="0"/>
                  <a:ea typeface="Libre Baskerville" pitchFamily="34" charset="-122"/>
                  <a:cs typeface="Libre Baskerville" pitchFamily="34" charset="-120"/>
                </a:rPr>
                <a:t>Güzel Sanatlar</a:t>
              </a:r>
              <a:endParaRPr lang="en-US" sz="2000" b="1" dirty="0"/>
            </a:p>
          </p:txBody>
        </p:sp>
        <p:sp>
          <p:nvSpPr>
            <p:cNvPr id="15" name="Text 6">
              <a:extLst>
                <a:ext uri="{FF2B5EF4-FFF2-40B4-BE49-F238E27FC236}">
                  <a16:creationId xmlns:a16="http://schemas.microsoft.com/office/drawing/2014/main" id="{B56C0F7F-21AD-47D6-974A-42D56E3E22B0}"/>
                </a:ext>
              </a:extLst>
            </p:cNvPr>
            <p:cNvSpPr/>
            <p:nvPr/>
          </p:nvSpPr>
          <p:spPr>
            <a:xfrm>
              <a:off x="6087264" y="2140342"/>
              <a:ext cx="3498699" cy="1326356"/>
            </a:xfrm>
            <a:prstGeom prst="rect">
              <a:avLst/>
            </a:prstGeom>
            <a:noFill/>
            <a:ln/>
          </p:spPr>
          <p:txBody>
            <a:bodyPr wrap="square" lIns="0" tIns="0" rIns="0" bIns="0" rtlCol="0" anchor="t"/>
            <a:lstStyle/>
            <a:p>
              <a:pPr marL="0" indent="0">
                <a:lnSpc>
                  <a:spcPts val="2600"/>
                </a:lnSpc>
                <a:buNone/>
              </a:pPr>
              <a:r>
                <a:rPr lang="en-US" sz="1600" dirty="0">
                  <a:latin typeface="Open Sans" pitchFamily="34" charset="0"/>
                  <a:ea typeface="Open Sans" pitchFamily="34" charset="-122"/>
                  <a:cs typeface="Open Sans" pitchFamily="34" charset="-120"/>
                </a:rPr>
                <a:t>Görsel ve sahne sanatlarını kapsayan çalışmalar ve etkinlikler (resim, heykel, müzik, dans, tiyatro).</a:t>
              </a:r>
              <a:endParaRPr lang="en-US" sz="1600" dirty="0"/>
            </a:p>
          </p:txBody>
        </p:sp>
      </p:grpSp>
      <p:grpSp>
        <p:nvGrpSpPr>
          <p:cNvPr id="22" name="Grup 21">
            <a:extLst>
              <a:ext uri="{FF2B5EF4-FFF2-40B4-BE49-F238E27FC236}">
                <a16:creationId xmlns:a16="http://schemas.microsoft.com/office/drawing/2014/main" id="{6C07E721-4EE7-4BA7-8282-4B4D95161B94}"/>
              </a:ext>
            </a:extLst>
          </p:cNvPr>
          <p:cNvGrpSpPr/>
          <p:nvPr/>
        </p:nvGrpSpPr>
        <p:grpSpPr>
          <a:xfrm>
            <a:off x="4295800" y="891879"/>
            <a:ext cx="3907286" cy="1541979"/>
            <a:chOff x="1929840" y="3881274"/>
            <a:chExt cx="3907286" cy="2189202"/>
          </a:xfrm>
        </p:grpSpPr>
        <p:sp>
          <p:nvSpPr>
            <p:cNvPr id="16" name="Shape 7">
              <a:extLst>
                <a:ext uri="{FF2B5EF4-FFF2-40B4-BE49-F238E27FC236}">
                  <a16:creationId xmlns:a16="http://schemas.microsoft.com/office/drawing/2014/main" id="{6255D761-5C7F-47CF-A46C-A3E9616A0DC4}"/>
                </a:ext>
              </a:extLst>
            </p:cNvPr>
            <p:cNvSpPr/>
            <p:nvPr/>
          </p:nvSpPr>
          <p:spPr>
            <a:xfrm>
              <a:off x="1929840" y="3881274"/>
              <a:ext cx="3742849" cy="2189202"/>
            </a:xfrm>
            <a:prstGeom prst="roundRect">
              <a:avLst>
                <a:gd name="adj" fmla="val 1420"/>
              </a:avLst>
            </a:prstGeom>
            <a:solidFill>
              <a:srgbClr val="EAE8F3"/>
            </a:solidFill>
            <a:ln/>
          </p:spPr>
          <p:txBody>
            <a:bodyPr/>
            <a:lstStyle/>
            <a:p>
              <a:endParaRPr lang="tr-TR"/>
            </a:p>
          </p:txBody>
        </p:sp>
        <p:sp>
          <p:nvSpPr>
            <p:cNvPr id="17" name="Text 8">
              <a:extLst>
                <a:ext uri="{FF2B5EF4-FFF2-40B4-BE49-F238E27FC236}">
                  <a16:creationId xmlns:a16="http://schemas.microsoft.com/office/drawing/2014/main" id="{EF6773B6-00CA-484B-9A37-ECDC7D0505C7}"/>
                </a:ext>
              </a:extLst>
            </p:cNvPr>
            <p:cNvSpPr/>
            <p:nvPr/>
          </p:nvSpPr>
          <p:spPr>
            <a:xfrm>
              <a:off x="2073856" y="4088562"/>
              <a:ext cx="2952274" cy="323969"/>
            </a:xfrm>
            <a:prstGeom prst="rect">
              <a:avLst/>
            </a:prstGeom>
            <a:noFill/>
            <a:ln/>
          </p:spPr>
          <p:txBody>
            <a:bodyPr wrap="none" lIns="0" tIns="0" rIns="0" bIns="0" rtlCol="0" anchor="t"/>
            <a:lstStyle/>
            <a:p>
              <a:pPr marL="0" indent="0">
                <a:lnSpc>
                  <a:spcPts val="2550"/>
                </a:lnSpc>
                <a:buNone/>
              </a:pPr>
              <a:r>
                <a:rPr lang="en-US" sz="2000" b="1" dirty="0">
                  <a:latin typeface="Libre Baskerville" pitchFamily="34" charset="0"/>
                  <a:ea typeface="Libre Baskerville" pitchFamily="34" charset="-122"/>
                  <a:cs typeface="Libre Baskerville" pitchFamily="34" charset="-120"/>
                </a:rPr>
                <a:t>Spor ve Sağlıklı Yaşam</a:t>
              </a:r>
              <a:endParaRPr lang="en-US" sz="2000" b="1" dirty="0"/>
            </a:p>
          </p:txBody>
        </p:sp>
        <p:sp>
          <p:nvSpPr>
            <p:cNvPr id="18" name="Text 9">
              <a:extLst>
                <a:ext uri="{FF2B5EF4-FFF2-40B4-BE49-F238E27FC236}">
                  <a16:creationId xmlns:a16="http://schemas.microsoft.com/office/drawing/2014/main" id="{34DCF9EB-B50B-46EA-8DA1-5109F0F40C61}"/>
                </a:ext>
              </a:extLst>
            </p:cNvPr>
            <p:cNvSpPr/>
            <p:nvPr/>
          </p:nvSpPr>
          <p:spPr>
            <a:xfrm>
              <a:off x="2094277" y="4536832"/>
              <a:ext cx="3742849" cy="1326357"/>
            </a:xfrm>
            <a:prstGeom prst="rect">
              <a:avLst/>
            </a:prstGeom>
            <a:noFill/>
            <a:ln/>
          </p:spPr>
          <p:txBody>
            <a:bodyPr wrap="square" lIns="0" tIns="0" rIns="0" bIns="0" rtlCol="0" anchor="t"/>
            <a:lstStyle/>
            <a:p>
              <a:pPr marL="0" indent="0">
                <a:lnSpc>
                  <a:spcPts val="2600"/>
                </a:lnSpc>
                <a:buNone/>
              </a:pPr>
              <a:r>
                <a:rPr lang="en-US" sz="1600" dirty="0">
                  <a:latin typeface="Open Sans" pitchFamily="34" charset="0"/>
                  <a:ea typeface="Open Sans" pitchFamily="34" charset="-122"/>
                  <a:cs typeface="Open Sans" pitchFamily="34" charset="-120"/>
                </a:rPr>
                <a:t>Fiziksel aktiviteler, spor faaliyetleri, obezite ile mücadele ve sağlıklı yaşam bilincini artırmaya yönelik projeler.</a:t>
              </a:r>
              <a:endParaRPr lang="en-US" sz="1600" dirty="0"/>
            </a:p>
          </p:txBody>
        </p:sp>
      </p:grpSp>
      <p:grpSp>
        <p:nvGrpSpPr>
          <p:cNvPr id="23" name="Grup 22">
            <a:extLst>
              <a:ext uri="{FF2B5EF4-FFF2-40B4-BE49-F238E27FC236}">
                <a16:creationId xmlns:a16="http://schemas.microsoft.com/office/drawing/2014/main" id="{898DBB53-5E40-482E-86D0-FEA33B26B13B}"/>
              </a:ext>
            </a:extLst>
          </p:cNvPr>
          <p:cNvGrpSpPr/>
          <p:nvPr/>
        </p:nvGrpSpPr>
        <p:grpSpPr>
          <a:xfrm>
            <a:off x="265702" y="2747520"/>
            <a:ext cx="3742849" cy="1541979"/>
            <a:chOff x="5879976" y="3881274"/>
            <a:chExt cx="3742849" cy="2189202"/>
          </a:xfrm>
        </p:grpSpPr>
        <p:sp>
          <p:nvSpPr>
            <p:cNvPr id="19" name="Shape 10">
              <a:extLst>
                <a:ext uri="{FF2B5EF4-FFF2-40B4-BE49-F238E27FC236}">
                  <a16:creationId xmlns:a16="http://schemas.microsoft.com/office/drawing/2014/main" id="{45CA4D15-FBA1-4657-984C-DFA68845BEE7}"/>
                </a:ext>
              </a:extLst>
            </p:cNvPr>
            <p:cNvSpPr/>
            <p:nvPr/>
          </p:nvSpPr>
          <p:spPr>
            <a:xfrm>
              <a:off x="5879976" y="3881274"/>
              <a:ext cx="3742849" cy="2189202"/>
            </a:xfrm>
            <a:prstGeom prst="roundRect">
              <a:avLst>
                <a:gd name="adj" fmla="val 1420"/>
              </a:avLst>
            </a:prstGeom>
            <a:solidFill>
              <a:srgbClr val="EAE8F3"/>
            </a:solidFill>
            <a:ln/>
          </p:spPr>
          <p:txBody>
            <a:bodyPr/>
            <a:lstStyle/>
            <a:p>
              <a:endParaRPr lang="tr-TR"/>
            </a:p>
          </p:txBody>
        </p:sp>
        <p:sp>
          <p:nvSpPr>
            <p:cNvPr id="20" name="Text 11">
              <a:extLst>
                <a:ext uri="{FF2B5EF4-FFF2-40B4-BE49-F238E27FC236}">
                  <a16:creationId xmlns:a16="http://schemas.microsoft.com/office/drawing/2014/main" id="{3234583C-50C8-4B99-8A39-998DB93AF915}"/>
                </a:ext>
              </a:extLst>
            </p:cNvPr>
            <p:cNvSpPr/>
            <p:nvPr/>
          </p:nvSpPr>
          <p:spPr>
            <a:xfrm>
              <a:off x="6087264" y="4088562"/>
              <a:ext cx="3235762" cy="323969"/>
            </a:xfrm>
            <a:prstGeom prst="rect">
              <a:avLst/>
            </a:prstGeom>
            <a:noFill/>
            <a:ln/>
          </p:spPr>
          <p:txBody>
            <a:bodyPr wrap="none" lIns="0" tIns="0" rIns="0" bIns="0" rtlCol="0" anchor="t"/>
            <a:lstStyle/>
            <a:p>
              <a:pPr marL="0" indent="0">
                <a:lnSpc>
                  <a:spcPts val="2550"/>
                </a:lnSpc>
                <a:buNone/>
              </a:pPr>
              <a:r>
                <a:rPr lang="en-US" sz="2000" b="1" dirty="0">
                  <a:latin typeface="Libre Baskerville" pitchFamily="34" charset="0"/>
                  <a:ea typeface="Libre Baskerville" pitchFamily="34" charset="-122"/>
                  <a:cs typeface="Libre Baskerville" pitchFamily="34" charset="-120"/>
                </a:rPr>
                <a:t>Kişisel ve Sosyal Gelişim</a:t>
              </a:r>
              <a:endParaRPr lang="en-US" sz="2000" b="1" dirty="0"/>
            </a:p>
          </p:txBody>
        </p:sp>
        <p:sp>
          <p:nvSpPr>
            <p:cNvPr id="21" name="Text 12">
              <a:extLst>
                <a:ext uri="{FF2B5EF4-FFF2-40B4-BE49-F238E27FC236}">
                  <a16:creationId xmlns:a16="http://schemas.microsoft.com/office/drawing/2014/main" id="{F333B216-1061-4E05-BF15-1A0CA5FBF905}"/>
                </a:ext>
              </a:extLst>
            </p:cNvPr>
            <p:cNvSpPr/>
            <p:nvPr/>
          </p:nvSpPr>
          <p:spPr>
            <a:xfrm>
              <a:off x="6087264" y="4536832"/>
              <a:ext cx="3328273" cy="994767"/>
            </a:xfrm>
            <a:prstGeom prst="rect">
              <a:avLst/>
            </a:prstGeom>
            <a:noFill/>
            <a:ln/>
          </p:spPr>
          <p:txBody>
            <a:bodyPr wrap="square" lIns="0" tIns="0" rIns="0" bIns="0" rtlCol="0" anchor="t"/>
            <a:lstStyle/>
            <a:p>
              <a:pPr marL="0" indent="0">
                <a:lnSpc>
                  <a:spcPts val="2600"/>
                </a:lnSpc>
                <a:buNone/>
              </a:pPr>
              <a:r>
                <a:rPr lang="en-US" sz="1600" dirty="0">
                  <a:latin typeface="Open Sans" pitchFamily="34" charset="0"/>
                  <a:ea typeface="Open Sans" pitchFamily="34" charset="-122"/>
                  <a:cs typeface="Open Sans" pitchFamily="34" charset="-120"/>
                </a:rPr>
                <a:t>Gençlerin kişisel ve sosyal becerilerini geliştirmeye yönelik projeler.</a:t>
              </a:r>
              <a:endParaRPr lang="en-US" sz="1600" dirty="0"/>
            </a:p>
          </p:txBody>
        </p:sp>
      </p:grpSp>
      <p:grpSp>
        <p:nvGrpSpPr>
          <p:cNvPr id="24" name="Grup 23">
            <a:extLst>
              <a:ext uri="{FF2B5EF4-FFF2-40B4-BE49-F238E27FC236}">
                <a16:creationId xmlns:a16="http://schemas.microsoft.com/office/drawing/2014/main" id="{61904BA7-2465-4323-B85E-8ECD06599D79}"/>
              </a:ext>
            </a:extLst>
          </p:cNvPr>
          <p:cNvGrpSpPr/>
          <p:nvPr/>
        </p:nvGrpSpPr>
        <p:grpSpPr>
          <a:xfrm>
            <a:off x="265702" y="4485970"/>
            <a:ext cx="3742849" cy="1659522"/>
            <a:chOff x="5879976" y="3814218"/>
            <a:chExt cx="3742849" cy="2201402"/>
          </a:xfrm>
        </p:grpSpPr>
        <p:sp>
          <p:nvSpPr>
            <p:cNvPr id="25" name="Shape 10">
              <a:extLst>
                <a:ext uri="{FF2B5EF4-FFF2-40B4-BE49-F238E27FC236}">
                  <a16:creationId xmlns:a16="http://schemas.microsoft.com/office/drawing/2014/main" id="{9E9C7311-9605-41E3-AB03-DDDB3F76612E}"/>
                </a:ext>
              </a:extLst>
            </p:cNvPr>
            <p:cNvSpPr/>
            <p:nvPr/>
          </p:nvSpPr>
          <p:spPr>
            <a:xfrm>
              <a:off x="5879976" y="3814218"/>
              <a:ext cx="3742849" cy="2201402"/>
            </a:xfrm>
            <a:prstGeom prst="roundRect">
              <a:avLst>
                <a:gd name="adj" fmla="val 1420"/>
              </a:avLst>
            </a:prstGeom>
            <a:solidFill>
              <a:srgbClr val="EAE8F3"/>
            </a:solidFill>
            <a:ln/>
          </p:spPr>
          <p:txBody>
            <a:bodyPr/>
            <a:lstStyle/>
            <a:p>
              <a:endParaRPr lang="tr-TR"/>
            </a:p>
          </p:txBody>
        </p:sp>
        <p:sp>
          <p:nvSpPr>
            <p:cNvPr id="26" name="Text 11">
              <a:extLst>
                <a:ext uri="{FF2B5EF4-FFF2-40B4-BE49-F238E27FC236}">
                  <a16:creationId xmlns:a16="http://schemas.microsoft.com/office/drawing/2014/main" id="{819DDED9-A65E-4A2B-86F3-C506459AC6A4}"/>
                </a:ext>
              </a:extLst>
            </p:cNvPr>
            <p:cNvSpPr/>
            <p:nvPr/>
          </p:nvSpPr>
          <p:spPr>
            <a:xfrm>
              <a:off x="6087264" y="4035968"/>
              <a:ext cx="3235762" cy="323969"/>
            </a:xfrm>
            <a:prstGeom prst="rect">
              <a:avLst/>
            </a:prstGeom>
            <a:noFill/>
            <a:ln/>
          </p:spPr>
          <p:txBody>
            <a:bodyPr wrap="none" lIns="0" tIns="0" rIns="0" bIns="0" rtlCol="0" anchor="t"/>
            <a:lstStyle/>
            <a:p>
              <a:pPr marL="0" indent="0">
                <a:lnSpc>
                  <a:spcPts val="2550"/>
                </a:lnSpc>
                <a:buNone/>
              </a:pPr>
              <a:r>
                <a:rPr lang="tr-TR" sz="2000" b="1" i="0" dirty="0">
                  <a:effectLst/>
                  <a:latin typeface="Libre Baskerville" panose="02000000000000000000" pitchFamily="2" charset="0"/>
                </a:rPr>
                <a:t>İş Birliği Programları</a:t>
              </a:r>
              <a:endParaRPr lang="en-US" sz="2000" b="1" dirty="0">
                <a:latin typeface="Libre Baskerville" panose="02000000000000000000" pitchFamily="2" charset="0"/>
              </a:endParaRPr>
            </a:p>
          </p:txBody>
        </p:sp>
        <p:sp>
          <p:nvSpPr>
            <p:cNvPr id="27" name="Text 12">
              <a:extLst>
                <a:ext uri="{FF2B5EF4-FFF2-40B4-BE49-F238E27FC236}">
                  <a16:creationId xmlns:a16="http://schemas.microsoft.com/office/drawing/2014/main" id="{6488DA34-65FF-4130-976D-C46AB6A5A1B5}"/>
                </a:ext>
              </a:extLst>
            </p:cNvPr>
            <p:cNvSpPr/>
            <p:nvPr/>
          </p:nvSpPr>
          <p:spPr>
            <a:xfrm>
              <a:off x="6087264" y="4536832"/>
              <a:ext cx="3328273" cy="994767"/>
            </a:xfrm>
            <a:prstGeom prst="rect">
              <a:avLst/>
            </a:prstGeom>
            <a:noFill/>
            <a:ln/>
          </p:spPr>
          <p:txBody>
            <a:bodyPr wrap="square" lIns="0" tIns="0" rIns="0" bIns="0" rtlCol="0" anchor="t"/>
            <a:lstStyle/>
            <a:p>
              <a:pPr marL="0" indent="0">
                <a:lnSpc>
                  <a:spcPts val="2600"/>
                </a:lnSpc>
                <a:buNone/>
              </a:pPr>
              <a:r>
                <a:rPr lang="tr-TR" sz="1600" b="0" i="0" dirty="0">
                  <a:effectLst/>
                  <a:latin typeface="Open Sans" panose="020B0606030504020204" pitchFamily="34" charset="0"/>
                  <a:ea typeface="Open Sans" panose="020B0606030504020204" pitchFamily="34" charset="0"/>
                  <a:cs typeface="Open Sans" panose="020B0606030504020204" pitchFamily="34" charset="0"/>
                </a:rPr>
                <a:t>Üniversite topluluklarının kamu ve özel sektör ile iş birliğini sağlayan proje ve etkinlikler.</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up 27">
            <a:extLst>
              <a:ext uri="{FF2B5EF4-FFF2-40B4-BE49-F238E27FC236}">
                <a16:creationId xmlns:a16="http://schemas.microsoft.com/office/drawing/2014/main" id="{8B411DD0-8F99-4637-8D80-06D408D17F1E}"/>
              </a:ext>
            </a:extLst>
          </p:cNvPr>
          <p:cNvGrpSpPr/>
          <p:nvPr/>
        </p:nvGrpSpPr>
        <p:grpSpPr>
          <a:xfrm>
            <a:off x="4295800" y="2747520"/>
            <a:ext cx="3838383" cy="1541979"/>
            <a:chOff x="5879976" y="3881274"/>
            <a:chExt cx="3838383" cy="2189202"/>
          </a:xfrm>
        </p:grpSpPr>
        <p:sp>
          <p:nvSpPr>
            <p:cNvPr id="29" name="Shape 10">
              <a:extLst>
                <a:ext uri="{FF2B5EF4-FFF2-40B4-BE49-F238E27FC236}">
                  <a16:creationId xmlns:a16="http://schemas.microsoft.com/office/drawing/2014/main" id="{50C096F2-8C3B-4319-8865-EF29227F967D}"/>
                </a:ext>
              </a:extLst>
            </p:cNvPr>
            <p:cNvSpPr/>
            <p:nvPr/>
          </p:nvSpPr>
          <p:spPr>
            <a:xfrm>
              <a:off x="5879976" y="3881274"/>
              <a:ext cx="3742849" cy="2189202"/>
            </a:xfrm>
            <a:prstGeom prst="roundRect">
              <a:avLst>
                <a:gd name="adj" fmla="val 1420"/>
              </a:avLst>
            </a:prstGeom>
            <a:solidFill>
              <a:srgbClr val="EAE8F3"/>
            </a:solidFill>
            <a:ln/>
          </p:spPr>
          <p:txBody>
            <a:bodyPr/>
            <a:lstStyle/>
            <a:p>
              <a:endParaRPr lang="tr-TR"/>
            </a:p>
          </p:txBody>
        </p:sp>
        <p:sp>
          <p:nvSpPr>
            <p:cNvPr id="30" name="Text 11">
              <a:extLst>
                <a:ext uri="{FF2B5EF4-FFF2-40B4-BE49-F238E27FC236}">
                  <a16:creationId xmlns:a16="http://schemas.microsoft.com/office/drawing/2014/main" id="{BEF2EE57-E033-4688-9C19-DFF4E0B3A4F1}"/>
                </a:ext>
              </a:extLst>
            </p:cNvPr>
            <p:cNvSpPr/>
            <p:nvPr/>
          </p:nvSpPr>
          <p:spPr>
            <a:xfrm>
              <a:off x="6028590" y="3980095"/>
              <a:ext cx="3235762" cy="323969"/>
            </a:xfrm>
            <a:prstGeom prst="rect">
              <a:avLst/>
            </a:prstGeom>
            <a:noFill/>
            <a:ln/>
          </p:spPr>
          <p:txBody>
            <a:bodyPr wrap="none" lIns="0" tIns="0" rIns="0" bIns="0" rtlCol="0" anchor="t"/>
            <a:lstStyle/>
            <a:p>
              <a:pPr marL="0" indent="0">
                <a:lnSpc>
                  <a:spcPts val="2550"/>
                </a:lnSpc>
                <a:buNone/>
              </a:pPr>
              <a:r>
                <a:rPr lang="en-US" sz="2000" b="1" dirty="0" err="1">
                  <a:latin typeface="Libre Baskerville" pitchFamily="34" charset="0"/>
                  <a:ea typeface="Libre Baskerville" pitchFamily="34" charset="-122"/>
                  <a:cs typeface="Libre Baskerville" pitchFamily="34" charset="-120"/>
                </a:rPr>
                <a:t>Kapasite</a:t>
              </a:r>
              <a:r>
                <a:rPr lang="en-US" sz="2000" b="1" dirty="0">
                  <a:latin typeface="Libre Baskerville" pitchFamily="34" charset="0"/>
                  <a:ea typeface="Libre Baskerville" pitchFamily="34" charset="-122"/>
                  <a:cs typeface="Libre Baskerville" pitchFamily="34" charset="-120"/>
                </a:rPr>
                <a:t> </a:t>
              </a:r>
              <a:r>
                <a:rPr lang="en-US" sz="2000" b="1" dirty="0" err="1">
                  <a:latin typeface="Libre Baskerville" pitchFamily="34" charset="0"/>
                  <a:ea typeface="Libre Baskerville" pitchFamily="34" charset="-122"/>
                  <a:cs typeface="Libre Baskerville" pitchFamily="34" charset="-120"/>
                </a:rPr>
                <a:t>Geliştirme</a:t>
              </a:r>
              <a:endParaRPr lang="en-US" sz="2000" b="1" dirty="0"/>
            </a:p>
          </p:txBody>
        </p:sp>
        <p:sp>
          <p:nvSpPr>
            <p:cNvPr id="31" name="Text 12">
              <a:extLst>
                <a:ext uri="{FF2B5EF4-FFF2-40B4-BE49-F238E27FC236}">
                  <a16:creationId xmlns:a16="http://schemas.microsoft.com/office/drawing/2014/main" id="{CD5622D7-55A3-49DD-8EF6-E60582516FDE}"/>
                </a:ext>
              </a:extLst>
            </p:cNvPr>
            <p:cNvSpPr/>
            <p:nvPr/>
          </p:nvSpPr>
          <p:spPr>
            <a:xfrm>
              <a:off x="5975510" y="4536833"/>
              <a:ext cx="3742849" cy="994767"/>
            </a:xfrm>
            <a:prstGeom prst="rect">
              <a:avLst/>
            </a:prstGeom>
            <a:noFill/>
            <a:ln/>
          </p:spPr>
          <p:txBody>
            <a:bodyPr wrap="square" lIns="0" tIns="0" rIns="0" bIns="0" rtlCol="0" anchor="t"/>
            <a:lstStyle/>
            <a:p>
              <a:pPr marL="0" indent="0">
                <a:lnSpc>
                  <a:spcPts val="2600"/>
                </a:lnSpc>
                <a:buNone/>
              </a:pPr>
              <a:r>
                <a:rPr lang="en-US" sz="1600" dirty="0" err="1">
                  <a:latin typeface="Open Sans" pitchFamily="34" charset="0"/>
                  <a:ea typeface="Open Sans" pitchFamily="34" charset="-122"/>
                  <a:cs typeface="Open Sans" pitchFamily="34" charset="-120"/>
                </a:rPr>
                <a:t>Gençlerin</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ve</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kulüplerin</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kapasitelerini</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geliştirmeye</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yönelik</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eğitimler</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seminerler</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ve</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atölye</a:t>
              </a:r>
              <a:r>
                <a:rPr lang="en-US" sz="1600" dirty="0">
                  <a:latin typeface="Open Sans" pitchFamily="34" charset="0"/>
                  <a:ea typeface="Open Sans" pitchFamily="34" charset="-122"/>
                  <a:cs typeface="Open Sans" pitchFamily="34" charset="-120"/>
                </a:rPr>
                <a:t> </a:t>
              </a:r>
              <a:r>
                <a:rPr lang="en-US" sz="1600" dirty="0" err="1">
                  <a:latin typeface="Open Sans" pitchFamily="34" charset="0"/>
                  <a:ea typeface="Open Sans" pitchFamily="34" charset="-122"/>
                  <a:cs typeface="Open Sans" pitchFamily="34" charset="-120"/>
                </a:rPr>
                <a:t>çalışmaları</a:t>
              </a:r>
              <a:r>
                <a:rPr lang="en-US" sz="1600" dirty="0">
                  <a:latin typeface="Open Sans" pitchFamily="34" charset="0"/>
                  <a:ea typeface="Open Sans" pitchFamily="34" charset="-122"/>
                  <a:cs typeface="Open Sans" pitchFamily="34" charset="-120"/>
                </a:rPr>
                <a:t>.</a:t>
              </a:r>
              <a:endParaRPr lang="en-US" sz="1600" dirty="0"/>
            </a:p>
          </p:txBody>
        </p:sp>
      </p:grpSp>
      <p:grpSp>
        <p:nvGrpSpPr>
          <p:cNvPr id="32" name="Grup 31">
            <a:extLst>
              <a:ext uri="{FF2B5EF4-FFF2-40B4-BE49-F238E27FC236}">
                <a16:creationId xmlns:a16="http://schemas.microsoft.com/office/drawing/2014/main" id="{197B5005-9631-4326-8D28-2E986044D363}"/>
              </a:ext>
            </a:extLst>
          </p:cNvPr>
          <p:cNvGrpSpPr/>
          <p:nvPr/>
        </p:nvGrpSpPr>
        <p:grpSpPr>
          <a:xfrm>
            <a:off x="4295800" y="4485970"/>
            <a:ext cx="3742849" cy="1659522"/>
            <a:chOff x="5879976" y="3881274"/>
            <a:chExt cx="3742849" cy="2356082"/>
          </a:xfrm>
        </p:grpSpPr>
        <p:sp>
          <p:nvSpPr>
            <p:cNvPr id="33" name="Shape 10">
              <a:extLst>
                <a:ext uri="{FF2B5EF4-FFF2-40B4-BE49-F238E27FC236}">
                  <a16:creationId xmlns:a16="http://schemas.microsoft.com/office/drawing/2014/main" id="{D10FE2D1-4BF2-4BF0-A1CF-86CBBFF307D6}"/>
                </a:ext>
              </a:extLst>
            </p:cNvPr>
            <p:cNvSpPr/>
            <p:nvPr/>
          </p:nvSpPr>
          <p:spPr>
            <a:xfrm>
              <a:off x="5879976" y="3881274"/>
              <a:ext cx="3742849" cy="2356082"/>
            </a:xfrm>
            <a:prstGeom prst="roundRect">
              <a:avLst>
                <a:gd name="adj" fmla="val 1420"/>
              </a:avLst>
            </a:prstGeom>
            <a:solidFill>
              <a:srgbClr val="EAE8F3"/>
            </a:solidFill>
            <a:ln/>
          </p:spPr>
          <p:txBody>
            <a:bodyPr/>
            <a:lstStyle/>
            <a:p>
              <a:endParaRPr lang="tr-TR"/>
            </a:p>
          </p:txBody>
        </p:sp>
        <p:sp>
          <p:nvSpPr>
            <p:cNvPr id="34" name="Text 11">
              <a:extLst>
                <a:ext uri="{FF2B5EF4-FFF2-40B4-BE49-F238E27FC236}">
                  <a16:creationId xmlns:a16="http://schemas.microsoft.com/office/drawing/2014/main" id="{4EB88DA9-444F-4A10-986A-CA6EE357E73A}"/>
                </a:ext>
              </a:extLst>
            </p:cNvPr>
            <p:cNvSpPr/>
            <p:nvPr/>
          </p:nvSpPr>
          <p:spPr>
            <a:xfrm>
              <a:off x="6087264" y="4048737"/>
              <a:ext cx="3235762" cy="323969"/>
            </a:xfrm>
            <a:prstGeom prst="rect">
              <a:avLst/>
            </a:prstGeom>
            <a:noFill/>
            <a:ln/>
          </p:spPr>
          <p:txBody>
            <a:bodyPr wrap="none" lIns="0" tIns="0" rIns="0" bIns="0" rtlCol="0" anchor="t"/>
            <a:lstStyle/>
            <a:p>
              <a:pPr marL="0" indent="0">
                <a:lnSpc>
                  <a:spcPts val="2550"/>
                </a:lnSpc>
                <a:buNone/>
              </a:pPr>
              <a:r>
                <a:rPr lang="tr-TR" sz="2000" b="1" i="0" dirty="0">
                  <a:effectLst/>
                  <a:latin typeface="Libre Baskerville" panose="02000000000000000000" pitchFamily="2" charset="0"/>
                </a:rPr>
                <a:t>Erişilebilirlik Projeleri</a:t>
              </a:r>
              <a:endParaRPr lang="en-US" sz="2000" b="1" dirty="0">
                <a:latin typeface="Libre Baskerville" panose="02000000000000000000" pitchFamily="2" charset="0"/>
              </a:endParaRPr>
            </a:p>
          </p:txBody>
        </p:sp>
        <p:sp>
          <p:nvSpPr>
            <p:cNvPr id="35" name="Text 12">
              <a:extLst>
                <a:ext uri="{FF2B5EF4-FFF2-40B4-BE49-F238E27FC236}">
                  <a16:creationId xmlns:a16="http://schemas.microsoft.com/office/drawing/2014/main" id="{281EB18D-080B-4192-BDD7-1E50692E7C50}"/>
                </a:ext>
              </a:extLst>
            </p:cNvPr>
            <p:cNvSpPr/>
            <p:nvPr/>
          </p:nvSpPr>
          <p:spPr>
            <a:xfrm>
              <a:off x="6087264" y="4536832"/>
              <a:ext cx="3328273" cy="994767"/>
            </a:xfrm>
            <a:prstGeom prst="rect">
              <a:avLst/>
            </a:prstGeom>
            <a:noFill/>
            <a:ln/>
          </p:spPr>
          <p:txBody>
            <a:bodyPr wrap="square" lIns="0" tIns="0" rIns="0" bIns="0" rtlCol="0" anchor="t"/>
            <a:lstStyle/>
            <a:p>
              <a:pPr marL="0" indent="0">
                <a:lnSpc>
                  <a:spcPts val="2600"/>
                </a:lnSpc>
                <a:buNone/>
              </a:pPr>
              <a:r>
                <a:rPr lang="en-US" sz="1600" dirty="0">
                  <a:latin typeface="Open Sans" pitchFamily="34" charset="0"/>
                  <a:ea typeface="Open Sans" pitchFamily="34" charset="-122"/>
                  <a:cs typeface="Open Sans" pitchFamily="34" charset="-120"/>
                </a:rPr>
                <a:t>Gençlerin kişisel ve sosyal becerilerini geliştirmeye yönelik projeler.</a:t>
              </a:r>
              <a:endParaRPr lang="en-US" sz="1600" dirty="0"/>
            </a:p>
          </p:txBody>
        </p:sp>
      </p:grpSp>
      <p:grpSp>
        <p:nvGrpSpPr>
          <p:cNvPr id="36" name="Grup 35">
            <a:extLst>
              <a:ext uri="{FF2B5EF4-FFF2-40B4-BE49-F238E27FC236}">
                <a16:creationId xmlns:a16="http://schemas.microsoft.com/office/drawing/2014/main" id="{4865A46A-E350-41B6-97A5-BA77D9FC5D12}"/>
              </a:ext>
            </a:extLst>
          </p:cNvPr>
          <p:cNvGrpSpPr/>
          <p:nvPr/>
        </p:nvGrpSpPr>
        <p:grpSpPr>
          <a:xfrm>
            <a:off x="8293855" y="2747520"/>
            <a:ext cx="3742849" cy="1503940"/>
            <a:chOff x="5879976" y="1484784"/>
            <a:chExt cx="3742849" cy="2063952"/>
          </a:xfrm>
        </p:grpSpPr>
        <p:sp>
          <p:nvSpPr>
            <p:cNvPr id="37" name="Shape 4">
              <a:extLst>
                <a:ext uri="{FF2B5EF4-FFF2-40B4-BE49-F238E27FC236}">
                  <a16:creationId xmlns:a16="http://schemas.microsoft.com/office/drawing/2014/main" id="{AF698760-D9CE-471F-94A7-1A5737160C10}"/>
                </a:ext>
              </a:extLst>
            </p:cNvPr>
            <p:cNvSpPr/>
            <p:nvPr/>
          </p:nvSpPr>
          <p:spPr>
            <a:xfrm>
              <a:off x="5879976" y="1484784"/>
              <a:ext cx="3742849" cy="2063952"/>
            </a:xfrm>
            <a:prstGeom prst="roundRect">
              <a:avLst>
                <a:gd name="adj" fmla="val 1420"/>
              </a:avLst>
            </a:prstGeom>
            <a:solidFill>
              <a:srgbClr val="EAE8F3"/>
            </a:solidFill>
            <a:ln/>
          </p:spPr>
          <p:txBody>
            <a:bodyPr/>
            <a:lstStyle/>
            <a:p>
              <a:endParaRPr lang="tr-TR"/>
            </a:p>
          </p:txBody>
        </p:sp>
        <p:sp>
          <p:nvSpPr>
            <p:cNvPr id="38" name="Text 5">
              <a:extLst>
                <a:ext uri="{FF2B5EF4-FFF2-40B4-BE49-F238E27FC236}">
                  <a16:creationId xmlns:a16="http://schemas.microsoft.com/office/drawing/2014/main" id="{3224C528-B9CA-4959-BA01-2EA08AAF761C}"/>
                </a:ext>
              </a:extLst>
            </p:cNvPr>
            <p:cNvSpPr/>
            <p:nvPr/>
          </p:nvSpPr>
          <p:spPr>
            <a:xfrm>
              <a:off x="6087264" y="1692072"/>
              <a:ext cx="2591395" cy="323969"/>
            </a:xfrm>
            <a:prstGeom prst="rect">
              <a:avLst/>
            </a:prstGeom>
            <a:noFill/>
            <a:ln/>
          </p:spPr>
          <p:txBody>
            <a:bodyPr wrap="none" lIns="0" tIns="0" rIns="0" bIns="0" rtlCol="0" anchor="t"/>
            <a:lstStyle/>
            <a:p>
              <a:pPr marL="0" indent="0">
                <a:lnSpc>
                  <a:spcPts val="2550"/>
                </a:lnSpc>
                <a:buNone/>
              </a:pPr>
              <a:r>
                <a:rPr lang="tr-TR" sz="2000" b="1" i="0" dirty="0">
                  <a:effectLst/>
                  <a:latin typeface="Libre Baskerville" panose="02000000000000000000" pitchFamily="2" charset="0"/>
                </a:rPr>
                <a:t>Uluslararası Çalışmalar</a:t>
              </a:r>
              <a:r>
                <a:rPr lang="tr-TR" sz="2000" b="0" i="0" dirty="0">
                  <a:effectLst/>
                  <a:latin typeface="Libre Baskerville" panose="02000000000000000000" pitchFamily="2" charset="0"/>
                </a:rPr>
                <a:t>:</a:t>
              </a:r>
              <a:endParaRPr lang="en-US" sz="2000" b="1" dirty="0">
                <a:latin typeface="Libre Baskerville" panose="02000000000000000000" pitchFamily="2" charset="0"/>
              </a:endParaRPr>
            </a:p>
          </p:txBody>
        </p:sp>
        <p:sp>
          <p:nvSpPr>
            <p:cNvPr id="39" name="Text 6">
              <a:extLst>
                <a:ext uri="{FF2B5EF4-FFF2-40B4-BE49-F238E27FC236}">
                  <a16:creationId xmlns:a16="http://schemas.microsoft.com/office/drawing/2014/main" id="{CE34FC14-8A29-4B66-85A0-9A39700C3A30}"/>
                </a:ext>
              </a:extLst>
            </p:cNvPr>
            <p:cNvSpPr/>
            <p:nvPr/>
          </p:nvSpPr>
          <p:spPr>
            <a:xfrm>
              <a:off x="6087264" y="2222380"/>
              <a:ext cx="3498699" cy="1326356"/>
            </a:xfrm>
            <a:prstGeom prst="rect">
              <a:avLst/>
            </a:prstGeom>
            <a:noFill/>
            <a:ln/>
          </p:spPr>
          <p:txBody>
            <a:bodyPr wrap="square" lIns="0" tIns="0" rIns="0" bIns="0" rtlCol="0" anchor="t"/>
            <a:lstStyle/>
            <a:p>
              <a:pPr marL="0" indent="0">
                <a:lnSpc>
                  <a:spcPts val="2600"/>
                </a:lnSpc>
                <a:buNone/>
              </a:pPr>
              <a:r>
                <a:rPr lang="tr-TR" sz="1600" b="0" i="0" dirty="0">
                  <a:effectLst/>
                  <a:latin typeface="Open Sans" panose="020B0606030504020204" pitchFamily="34" charset="0"/>
                  <a:ea typeface="Open Sans" panose="020B0606030504020204" pitchFamily="34" charset="0"/>
                  <a:cs typeface="Open Sans" panose="020B0606030504020204" pitchFamily="34" charset="0"/>
                </a:rPr>
                <a:t>Global konulara yönelik çalışmalar, projeler ve etkinlikler.</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up 39">
            <a:extLst>
              <a:ext uri="{FF2B5EF4-FFF2-40B4-BE49-F238E27FC236}">
                <a16:creationId xmlns:a16="http://schemas.microsoft.com/office/drawing/2014/main" id="{E0F32822-7B58-461D-9B5E-1F55463D6FA8}"/>
              </a:ext>
            </a:extLst>
          </p:cNvPr>
          <p:cNvGrpSpPr/>
          <p:nvPr/>
        </p:nvGrpSpPr>
        <p:grpSpPr>
          <a:xfrm>
            <a:off x="8293855" y="4485970"/>
            <a:ext cx="3742849" cy="1659522"/>
            <a:chOff x="5879976" y="1484784"/>
            <a:chExt cx="3742849" cy="2277467"/>
          </a:xfrm>
        </p:grpSpPr>
        <p:sp>
          <p:nvSpPr>
            <p:cNvPr id="41" name="Shape 4">
              <a:extLst>
                <a:ext uri="{FF2B5EF4-FFF2-40B4-BE49-F238E27FC236}">
                  <a16:creationId xmlns:a16="http://schemas.microsoft.com/office/drawing/2014/main" id="{47A4E740-CBAA-440F-8D28-1DD05CDAC75D}"/>
                </a:ext>
              </a:extLst>
            </p:cNvPr>
            <p:cNvSpPr/>
            <p:nvPr/>
          </p:nvSpPr>
          <p:spPr>
            <a:xfrm>
              <a:off x="5879976" y="1484784"/>
              <a:ext cx="3742849" cy="2277467"/>
            </a:xfrm>
            <a:prstGeom prst="roundRect">
              <a:avLst>
                <a:gd name="adj" fmla="val 1420"/>
              </a:avLst>
            </a:prstGeom>
            <a:solidFill>
              <a:srgbClr val="EAE8F3"/>
            </a:solidFill>
            <a:ln/>
          </p:spPr>
          <p:txBody>
            <a:bodyPr/>
            <a:lstStyle/>
            <a:p>
              <a:endParaRPr lang="tr-TR"/>
            </a:p>
          </p:txBody>
        </p:sp>
        <p:sp>
          <p:nvSpPr>
            <p:cNvPr id="42" name="Text 5">
              <a:extLst>
                <a:ext uri="{FF2B5EF4-FFF2-40B4-BE49-F238E27FC236}">
                  <a16:creationId xmlns:a16="http://schemas.microsoft.com/office/drawing/2014/main" id="{27E2DCD0-04CB-4D9A-87AD-2683BF0DCBA7}"/>
                </a:ext>
              </a:extLst>
            </p:cNvPr>
            <p:cNvSpPr/>
            <p:nvPr/>
          </p:nvSpPr>
          <p:spPr>
            <a:xfrm>
              <a:off x="5986377" y="1692450"/>
              <a:ext cx="2591395" cy="323970"/>
            </a:xfrm>
            <a:prstGeom prst="rect">
              <a:avLst/>
            </a:prstGeom>
            <a:noFill/>
            <a:ln/>
          </p:spPr>
          <p:txBody>
            <a:bodyPr wrap="none" lIns="0" tIns="0" rIns="0" bIns="0" rtlCol="0" anchor="t"/>
            <a:lstStyle/>
            <a:p>
              <a:pPr marL="0" indent="0">
                <a:lnSpc>
                  <a:spcPts val="2550"/>
                </a:lnSpc>
                <a:buNone/>
              </a:pPr>
              <a:r>
                <a:rPr lang="tr-TR" sz="2000" b="1" i="0" dirty="0">
                  <a:effectLst/>
                  <a:latin typeface="Libre Baskerville" panose="02000000000000000000" pitchFamily="2" charset="0"/>
                </a:rPr>
                <a:t>Mesleki Gelişim Faaliyetleri</a:t>
              </a:r>
              <a:endParaRPr lang="en-US" sz="2000" b="1" dirty="0">
                <a:latin typeface="Libre Baskerville" panose="02000000000000000000" pitchFamily="2" charset="0"/>
              </a:endParaRPr>
            </a:p>
          </p:txBody>
        </p:sp>
        <p:sp>
          <p:nvSpPr>
            <p:cNvPr id="43" name="Text 6">
              <a:extLst>
                <a:ext uri="{FF2B5EF4-FFF2-40B4-BE49-F238E27FC236}">
                  <a16:creationId xmlns:a16="http://schemas.microsoft.com/office/drawing/2014/main" id="{06708118-BCB8-47BC-B56F-1F72FDEBDFA6}"/>
                </a:ext>
              </a:extLst>
            </p:cNvPr>
            <p:cNvSpPr/>
            <p:nvPr/>
          </p:nvSpPr>
          <p:spPr>
            <a:xfrm>
              <a:off x="6016070" y="2166621"/>
              <a:ext cx="3498699" cy="1326356"/>
            </a:xfrm>
            <a:prstGeom prst="rect">
              <a:avLst/>
            </a:prstGeom>
            <a:noFill/>
            <a:ln/>
          </p:spPr>
          <p:txBody>
            <a:bodyPr wrap="square" lIns="0" tIns="0" rIns="0" bIns="0" rtlCol="0" anchor="t"/>
            <a:lstStyle/>
            <a:p>
              <a:pPr marL="0" indent="0">
                <a:lnSpc>
                  <a:spcPts val="2600"/>
                </a:lnSpc>
                <a:buNone/>
              </a:pPr>
              <a:r>
                <a:rPr lang="tr-TR" sz="1600" b="0" i="0" dirty="0">
                  <a:effectLst/>
                  <a:latin typeface="Open Sans" panose="020B0606030504020204" pitchFamily="34" charset="0"/>
                  <a:ea typeface="Open Sans" panose="020B0606030504020204" pitchFamily="34" charset="0"/>
                  <a:cs typeface="Open Sans" panose="020B0606030504020204" pitchFamily="34" charset="0"/>
                </a:rPr>
                <a:t>Gençlerin profesyonel becerilerini geliştirmeye yönelik mesleki gelişim faaliyetleri.</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40506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D5B0-B0B8-0746-474F-90B8047AA80E}"/>
            </a:ext>
          </a:extLst>
        </p:cNvPr>
        <p:cNvGrpSpPr/>
        <p:nvPr/>
      </p:nvGrpSpPr>
      <p:grpSpPr>
        <a:xfrm>
          <a:off x="0" y="0"/>
          <a:ext cx="0" cy="0"/>
          <a:chOff x="0" y="0"/>
          <a:chExt cx="0" cy="0"/>
        </a:xfrm>
      </p:grpSpPr>
      <p:sp>
        <p:nvSpPr>
          <p:cNvPr id="5" name="Veri Yer Tutucusu 4">
            <a:extLst>
              <a:ext uri="{FF2B5EF4-FFF2-40B4-BE49-F238E27FC236}">
                <a16:creationId xmlns:a16="http://schemas.microsoft.com/office/drawing/2014/main" id="{57ECC4F8-7265-283E-9F91-23921CBCB929}"/>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9B2F5BBD-1220-1431-7255-79D0721A45AE}"/>
              </a:ext>
            </a:extLst>
          </p:cNvPr>
          <p:cNvSpPr>
            <a:spLocks noGrp="1"/>
          </p:cNvSpPr>
          <p:nvPr>
            <p:ph type="sldNum" sz="quarter" idx="17"/>
          </p:nvPr>
        </p:nvSpPr>
        <p:spPr/>
        <p:txBody>
          <a:bodyPr/>
          <a:lstStyle/>
          <a:p>
            <a:fld id="{44E2198E-22F6-4CB8-A605-079F15B3062E}" type="slidenum">
              <a:rPr lang="tr-TR" smtClean="0"/>
              <a:pPr/>
              <a:t>6</a:t>
            </a:fld>
            <a:endParaRPr lang="tr-TR" dirty="0"/>
          </a:p>
        </p:txBody>
      </p:sp>
      <p:sp>
        <p:nvSpPr>
          <p:cNvPr id="7" name="Text 0">
            <a:extLst>
              <a:ext uri="{FF2B5EF4-FFF2-40B4-BE49-F238E27FC236}">
                <a16:creationId xmlns:a16="http://schemas.microsoft.com/office/drawing/2014/main" id="{E5CC1171-8912-C107-3773-A7C34A5FA868}"/>
              </a:ext>
            </a:extLst>
          </p:cNvPr>
          <p:cNvSpPr/>
          <p:nvPr/>
        </p:nvSpPr>
        <p:spPr>
          <a:xfrm>
            <a:off x="284627" y="468073"/>
            <a:ext cx="8216622"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Destek Miktarı ve Uygulama</a:t>
            </a:r>
            <a:endParaRPr lang="en-US" sz="4450" dirty="0"/>
          </a:p>
        </p:txBody>
      </p:sp>
      <p:grpSp>
        <p:nvGrpSpPr>
          <p:cNvPr id="12" name="Grup 11">
            <a:extLst>
              <a:ext uri="{FF2B5EF4-FFF2-40B4-BE49-F238E27FC236}">
                <a16:creationId xmlns:a16="http://schemas.microsoft.com/office/drawing/2014/main" id="{A7092715-996C-C35C-0F43-A5C0916BF034}"/>
              </a:ext>
            </a:extLst>
          </p:cNvPr>
          <p:cNvGrpSpPr/>
          <p:nvPr/>
        </p:nvGrpSpPr>
        <p:grpSpPr>
          <a:xfrm>
            <a:off x="268905" y="1556792"/>
            <a:ext cx="11875767" cy="1148904"/>
            <a:chOff x="767055" y="3973760"/>
            <a:chExt cx="6244709" cy="1148904"/>
          </a:xfrm>
        </p:grpSpPr>
        <p:sp>
          <p:nvSpPr>
            <p:cNvPr id="8" name="Text 1">
              <a:extLst>
                <a:ext uri="{FF2B5EF4-FFF2-40B4-BE49-F238E27FC236}">
                  <a16:creationId xmlns:a16="http://schemas.microsoft.com/office/drawing/2014/main" id="{722D306B-9E5C-5748-2180-8991AFF15C45}"/>
                </a:ext>
              </a:extLst>
            </p:cNvPr>
            <p:cNvSpPr/>
            <p:nvPr/>
          </p:nvSpPr>
          <p:spPr>
            <a:xfrm>
              <a:off x="775322" y="397376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Destek Miktarı</a:t>
              </a:r>
              <a:endParaRPr lang="en-US" sz="2200" dirty="0"/>
            </a:p>
          </p:txBody>
        </p:sp>
        <p:sp>
          <p:nvSpPr>
            <p:cNvPr id="9" name="Text 2">
              <a:extLst>
                <a:ext uri="{FF2B5EF4-FFF2-40B4-BE49-F238E27FC236}">
                  <a16:creationId xmlns:a16="http://schemas.microsoft.com/office/drawing/2014/main" id="{7E84BD90-D013-4AEA-1649-ECEF7C247682}"/>
                </a:ext>
              </a:extLst>
            </p:cNvPr>
            <p:cNvSpPr/>
            <p:nvPr/>
          </p:nvSpPr>
          <p:spPr>
            <a:xfrm>
              <a:off x="767055" y="4396859"/>
              <a:ext cx="6244709" cy="725805"/>
            </a:xfrm>
            <a:prstGeom prst="rect">
              <a:avLst/>
            </a:prstGeom>
            <a:noFill/>
            <a:ln/>
          </p:spPr>
          <p:txBody>
            <a:bodyPr wrap="square" lIns="0" tIns="0" rIns="0" bIns="0" rtlCol="0" anchor="t"/>
            <a:lstStyle/>
            <a:p>
              <a:pPr marL="0" indent="0">
                <a:lnSpc>
                  <a:spcPts val="2850"/>
                </a:lnSpc>
                <a:buNone/>
              </a:pPr>
              <a:r>
                <a:rPr lang="en-US" sz="2000" dirty="0">
                  <a:latin typeface="Open Sans" pitchFamily="34" charset="0"/>
                  <a:ea typeface="Open Sans" pitchFamily="34" charset="-122"/>
                  <a:cs typeface="Open Sans" pitchFamily="34" charset="-120"/>
                </a:rPr>
                <a:t>Yerel projeler için KDV dahil </a:t>
              </a:r>
              <a:r>
                <a:rPr lang="en-US" sz="2000" b="1" dirty="0">
                  <a:solidFill>
                    <a:srgbClr val="FF0000"/>
                  </a:solidFill>
                  <a:latin typeface="Open Sans" pitchFamily="34" charset="0"/>
                  <a:ea typeface="Open Sans" pitchFamily="34" charset="-122"/>
                  <a:cs typeface="Open Sans" pitchFamily="34" charset="-120"/>
                </a:rPr>
                <a:t>50.000 TL'ye </a:t>
              </a:r>
              <a:r>
                <a:rPr lang="en-US" sz="2000" dirty="0">
                  <a:latin typeface="Open Sans" pitchFamily="34" charset="0"/>
                  <a:ea typeface="Open Sans" pitchFamily="34" charset="-122"/>
                  <a:cs typeface="Open Sans" pitchFamily="34" charset="-120"/>
                </a:rPr>
                <a:t>kadar, ulusal projeler için KDV dahil </a:t>
              </a:r>
              <a:r>
                <a:rPr lang="en-US" sz="2000" b="1" dirty="0">
                  <a:solidFill>
                    <a:srgbClr val="FF0000"/>
                  </a:solidFill>
                  <a:latin typeface="Open Sans" pitchFamily="34" charset="0"/>
                  <a:ea typeface="Open Sans" pitchFamily="34" charset="-122"/>
                  <a:cs typeface="Open Sans" pitchFamily="34" charset="-120"/>
                </a:rPr>
                <a:t>100.000 TL'ye </a:t>
              </a:r>
              <a:r>
                <a:rPr lang="en-US" sz="2000" dirty="0" err="1">
                  <a:latin typeface="Open Sans" pitchFamily="34" charset="0"/>
                  <a:ea typeface="Open Sans" pitchFamily="34" charset="-122"/>
                  <a:cs typeface="Open Sans" pitchFamily="34" charset="-120"/>
                </a:rPr>
                <a:t>kadar</a:t>
              </a:r>
              <a:r>
                <a:rPr lang="en-US" sz="2000" dirty="0">
                  <a:latin typeface="Open Sans" pitchFamily="34" charset="0"/>
                  <a:ea typeface="Open Sans" pitchFamily="34" charset="-122"/>
                  <a:cs typeface="Open Sans" pitchFamily="34" charset="-120"/>
                </a:rPr>
                <a:t>. </a:t>
              </a:r>
              <a:r>
                <a:rPr lang="tr-TR" sz="2000" dirty="0">
                  <a:latin typeface="Open Sans" pitchFamily="34" charset="0"/>
                  <a:ea typeface="Open Sans" pitchFamily="34" charset="-122"/>
                  <a:cs typeface="Open Sans" pitchFamily="34" charset="-120"/>
                </a:rPr>
                <a:t> </a:t>
              </a:r>
            </a:p>
            <a:p>
              <a:pPr marL="0" indent="0">
                <a:lnSpc>
                  <a:spcPts val="2850"/>
                </a:lnSpc>
                <a:buNone/>
              </a:pPr>
              <a:endParaRPr lang="tr-TR" sz="2000" dirty="0">
                <a:latin typeface="Open Sans" pitchFamily="34" charset="0"/>
                <a:ea typeface="Open Sans" pitchFamily="34" charset="-122"/>
                <a:cs typeface="Open Sans" pitchFamily="34" charset="-120"/>
              </a:endParaRPr>
            </a:p>
            <a:p>
              <a:pPr marL="0" indent="0">
                <a:lnSpc>
                  <a:spcPts val="2850"/>
                </a:lnSpc>
                <a:buNone/>
              </a:pPr>
              <a:r>
                <a:rPr lang="tr-TR" sz="2000" b="1" dirty="0">
                  <a:latin typeface="Open Sans" pitchFamily="34" charset="0"/>
                  <a:ea typeface="Open Sans" pitchFamily="34" charset="-122"/>
                  <a:cs typeface="Open Sans" pitchFamily="34" charset="-120"/>
                </a:rPr>
                <a:t>Yerel projeler, </a:t>
              </a:r>
              <a:r>
                <a:rPr lang="tr-TR" sz="2000" dirty="0">
                  <a:latin typeface="Open Sans" pitchFamily="34" charset="0"/>
                  <a:ea typeface="Open Sans" pitchFamily="34" charset="-122"/>
                  <a:cs typeface="Open Sans" pitchFamily="34" charset="-120"/>
                </a:rPr>
                <a:t>yalnızca tek bir ildeki gençlerin katılımıyla gerçekleştirilen projelerdir. Yani, bu tür projelere sadece o ilin gençleri katılır ve etkinlikler o ilde gerçekleşir. Bir topluluk, kendi ilinden olan gençlerle bir etkinlik düzenlediğinde, bu da yerel proje olarak kabul edilir. Örneğin, bir ildeki gençlerin katılımıyla yapılan bir kültürel etkinlik ya da eğitim çalışması, o ilin dışından kimseyi dahil etmezse, bu yerel bir proje olur.</a:t>
              </a:r>
            </a:p>
            <a:p>
              <a:pPr marL="0" indent="0">
                <a:lnSpc>
                  <a:spcPts val="2850"/>
                </a:lnSpc>
                <a:buNone/>
              </a:pPr>
              <a:endParaRPr lang="tr-TR" sz="2000" dirty="0">
                <a:latin typeface="Open Sans" pitchFamily="34" charset="0"/>
                <a:ea typeface="Open Sans" pitchFamily="34" charset="-122"/>
                <a:cs typeface="Open Sans" pitchFamily="34" charset="-120"/>
              </a:endParaRPr>
            </a:p>
            <a:p>
              <a:pPr marL="0" indent="0">
                <a:lnSpc>
                  <a:spcPts val="2850"/>
                </a:lnSpc>
                <a:buNone/>
              </a:pPr>
              <a:r>
                <a:rPr lang="tr-TR" sz="2000" b="1" dirty="0">
                  <a:latin typeface="Open Sans" pitchFamily="34" charset="0"/>
                  <a:ea typeface="Open Sans" pitchFamily="34" charset="-122"/>
                  <a:cs typeface="Open Sans" pitchFamily="34" charset="-120"/>
                </a:rPr>
                <a:t>Ayrıca, bir topluluk bir araya gelip kendi ilinin dışındaki diğer illerde etkinlik düzenleseler de, eğer katılımcılar yalnızca kendi illerinden ise, bu tür etkinlikler de "yerel proje" kapsamına girer.</a:t>
              </a:r>
              <a:endParaRPr lang="en-US" sz="2000" dirty="0"/>
            </a:p>
          </p:txBody>
        </p:sp>
      </p:grpSp>
    </p:spTree>
    <p:extLst>
      <p:ext uri="{BB962C8B-B14F-4D97-AF65-F5344CB8AC3E}">
        <p14:creationId xmlns:p14="http://schemas.microsoft.com/office/powerpoint/2010/main" val="2928826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4D5B0-B0B8-0746-474F-90B8047AA80E}"/>
            </a:ext>
          </a:extLst>
        </p:cNvPr>
        <p:cNvGrpSpPr/>
        <p:nvPr/>
      </p:nvGrpSpPr>
      <p:grpSpPr>
        <a:xfrm>
          <a:off x="0" y="0"/>
          <a:ext cx="0" cy="0"/>
          <a:chOff x="0" y="0"/>
          <a:chExt cx="0" cy="0"/>
        </a:xfrm>
      </p:grpSpPr>
      <p:sp>
        <p:nvSpPr>
          <p:cNvPr id="5" name="Veri Yer Tutucusu 4">
            <a:extLst>
              <a:ext uri="{FF2B5EF4-FFF2-40B4-BE49-F238E27FC236}">
                <a16:creationId xmlns:a16="http://schemas.microsoft.com/office/drawing/2014/main" id="{57ECC4F8-7265-283E-9F91-23921CBCB929}"/>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9B2F5BBD-1220-1431-7255-79D0721A45AE}"/>
              </a:ext>
            </a:extLst>
          </p:cNvPr>
          <p:cNvSpPr>
            <a:spLocks noGrp="1"/>
          </p:cNvSpPr>
          <p:nvPr>
            <p:ph type="sldNum" sz="quarter" idx="17"/>
          </p:nvPr>
        </p:nvSpPr>
        <p:spPr/>
        <p:txBody>
          <a:bodyPr/>
          <a:lstStyle/>
          <a:p>
            <a:fld id="{44E2198E-22F6-4CB8-A605-079F15B3062E}" type="slidenum">
              <a:rPr lang="tr-TR" smtClean="0"/>
              <a:pPr/>
              <a:t>7</a:t>
            </a:fld>
            <a:endParaRPr lang="tr-TR" dirty="0"/>
          </a:p>
        </p:txBody>
      </p:sp>
      <p:sp>
        <p:nvSpPr>
          <p:cNvPr id="7" name="Text 0">
            <a:extLst>
              <a:ext uri="{FF2B5EF4-FFF2-40B4-BE49-F238E27FC236}">
                <a16:creationId xmlns:a16="http://schemas.microsoft.com/office/drawing/2014/main" id="{E5CC1171-8912-C107-3773-A7C34A5FA868}"/>
              </a:ext>
            </a:extLst>
          </p:cNvPr>
          <p:cNvSpPr/>
          <p:nvPr/>
        </p:nvSpPr>
        <p:spPr>
          <a:xfrm>
            <a:off x="284627" y="468073"/>
            <a:ext cx="8216622"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Destek Miktarı ve Uygulama</a:t>
            </a:r>
            <a:endParaRPr lang="en-US" sz="4450" dirty="0"/>
          </a:p>
        </p:txBody>
      </p:sp>
      <p:grpSp>
        <p:nvGrpSpPr>
          <p:cNvPr id="12" name="Grup 11">
            <a:extLst>
              <a:ext uri="{FF2B5EF4-FFF2-40B4-BE49-F238E27FC236}">
                <a16:creationId xmlns:a16="http://schemas.microsoft.com/office/drawing/2014/main" id="{A7092715-996C-C35C-0F43-A5C0916BF034}"/>
              </a:ext>
            </a:extLst>
          </p:cNvPr>
          <p:cNvGrpSpPr/>
          <p:nvPr/>
        </p:nvGrpSpPr>
        <p:grpSpPr>
          <a:xfrm>
            <a:off x="268905" y="1556792"/>
            <a:ext cx="11875767" cy="1148904"/>
            <a:chOff x="767055" y="3973760"/>
            <a:chExt cx="6244709" cy="1148904"/>
          </a:xfrm>
        </p:grpSpPr>
        <p:sp>
          <p:nvSpPr>
            <p:cNvPr id="8" name="Text 1">
              <a:extLst>
                <a:ext uri="{FF2B5EF4-FFF2-40B4-BE49-F238E27FC236}">
                  <a16:creationId xmlns:a16="http://schemas.microsoft.com/office/drawing/2014/main" id="{722D306B-9E5C-5748-2180-8991AFF15C45}"/>
                </a:ext>
              </a:extLst>
            </p:cNvPr>
            <p:cNvSpPr/>
            <p:nvPr/>
          </p:nvSpPr>
          <p:spPr>
            <a:xfrm>
              <a:off x="775322" y="397376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03CCF"/>
                  </a:solidFill>
                  <a:latin typeface="Libre Baskerville" pitchFamily="34" charset="0"/>
                  <a:ea typeface="Libre Baskerville" pitchFamily="34" charset="-122"/>
                  <a:cs typeface="Libre Baskerville" pitchFamily="34" charset="-120"/>
                </a:rPr>
                <a:t>Destek Miktarı</a:t>
              </a:r>
              <a:endParaRPr lang="en-US" sz="2200" dirty="0"/>
            </a:p>
          </p:txBody>
        </p:sp>
        <p:sp>
          <p:nvSpPr>
            <p:cNvPr id="9" name="Text 2">
              <a:extLst>
                <a:ext uri="{FF2B5EF4-FFF2-40B4-BE49-F238E27FC236}">
                  <a16:creationId xmlns:a16="http://schemas.microsoft.com/office/drawing/2014/main" id="{7E84BD90-D013-4AEA-1649-ECEF7C247682}"/>
                </a:ext>
              </a:extLst>
            </p:cNvPr>
            <p:cNvSpPr/>
            <p:nvPr/>
          </p:nvSpPr>
          <p:spPr>
            <a:xfrm>
              <a:off x="767055" y="4396859"/>
              <a:ext cx="6244709" cy="725805"/>
            </a:xfrm>
            <a:prstGeom prst="rect">
              <a:avLst/>
            </a:prstGeom>
            <a:noFill/>
            <a:ln/>
          </p:spPr>
          <p:txBody>
            <a:bodyPr wrap="square" lIns="0" tIns="0" rIns="0" bIns="0" rtlCol="0" anchor="t"/>
            <a:lstStyle/>
            <a:p>
              <a:pPr marL="0" indent="0">
                <a:lnSpc>
                  <a:spcPts val="2850"/>
                </a:lnSpc>
                <a:buNone/>
              </a:pPr>
              <a:r>
                <a:rPr lang="en-US" sz="2000" dirty="0">
                  <a:latin typeface="Open Sans" pitchFamily="34" charset="0"/>
                  <a:ea typeface="Open Sans" pitchFamily="34" charset="-122"/>
                  <a:cs typeface="Open Sans" pitchFamily="34" charset="-120"/>
                </a:rPr>
                <a:t>Yerel projeler için KDV dahil </a:t>
              </a:r>
              <a:r>
                <a:rPr lang="en-US" sz="2000" b="1" dirty="0">
                  <a:solidFill>
                    <a:srgbClr val="FF0000"/>
                  </a:solidFill>
                  <a:latin typeface="Open Sans" pitchFamily="34" charset="0"/>
                  <a:ea typeface="Open Sans" pitchFamily="34" charset="-122"/>
                  <a:cs typeface="Open Sans" pitchFamily="34" charset="-120"/>
                </a:rPr>
                <a:t>50.000 TL'ye </a:t>
              </a:r>
              <a:r>
                <a:rPr lang="en-US" sz="2000" dirty="0">
                  <a:latin typeface="Open Sans" pitchFamily="34" charset="0"/>
                  <a:ea typeface="Open Sans" pitchFamily="34" charset="-122"/>
                  <a:cs typeface="Open Sans" pitchFamily="34" charset="-120"/>
                </a:rPr>
                <a:t>kadar, ulusal projeler için KDV dahil </a:t>
              </a:r>
              <a:r>
                <a:rPr lang="en-US" sz="2000" b="1" dirty="0">
                  <a:solidFill>
                    <a:srgbClr val="FF0000"/>
                  </a:solidFill>
                  <a:latin typeface="Open Sans" pitchFamily="34" charset="0"/>
                  <a:ea typeface="Open Sans" pitchFamily="34" charset="-122"/>
                  <a:cs typeface="Open Sans" pitchFamily="34" charset="-120"/>
                </a:rPr>
                <a:t>100.000 TL'ye </a:t>
              </a:r>
              <a:r>
                <a:rPr lang="en-US" sz="2000" dirty="0" err="1">
                  <a:latin typeface="Open Sans" pitchFamily="34" charset="0"/>
                  <a:ea typeface="Open Sans" pitchFamily="34" charset="-122"/>
                  <a:cs typeface="Open Sans" pitchFamily="34" charset="-120"/>
                </a:rPr>
                <a:t>kadar</a:t>
              </a:r>
              <a:r>
                <a:rPr lang="en-US" sz="2000" dirty="0">
                  <a:latin typeface="Open Sans" pitchFamily="34" charset="0"/>
                  <a:ea typeface="Open Sans" pitchFamily="34" charset="-122"/>
                  <a:cs typeface="Open Sans" pitchFamily="34" charset="-120"/>
                </a:rPr>
                <a:t>. </a:t>
              </a:r>
              <a:r>
                <a:rPr lang="tr-TR" sz="2000" dirty="0">
                  <a:latin typeface="Open Sans" pitchFamily="34" charset="0"/>
                  <a:ea typeface="Open Sans" pitchFamily="34" charset="-122"/>
                  <a:cs typeface="Open Sans" pitchFamily="34" charset="-120"/>
                </a:rPr>
                <a:t> </a:t>
              </a:r>
            </a:p>
            <a:p>
              <a:pPr marL="0" indent="0">
                <a:lnSpc>
                  <a:spcPts val="2850"/>
                </a:lnSpc>
                <a:buNone/>
              </a:pPr>
              <a:endParaRPr lang="tr-TR" sz="2000" dirty="0">
                <a:latin typeface="Open Sans" pitchFamily="34" charset="0"/>
                <a:ea typeface="Open Sans" pitchFamily="34" charset="-122"/>
                <a:cs typeface="Open Sans" pitchFamily="34" charset="-120"/>
              </a:endParaRPr>
            </a:p>
            <a:p>
              <a:pPr marL="0" indent="0">
                <a:lnSpc>
                  <a:spcPts val="2850"/>
                </a:lnSpc>
                <a:buNone/>
              </a:pPr>
              <a:r>
                <a:rPr lang="tr-TR" sz="2000" b="1" dirty="0">
                  <a:latin typeface="Open Sans" pitchFamily="34" charset="0"/>
                  <a:ea typeface="Open Sans" pitchFamily="34" charset="-122"/>
                  <a:cs typeface="Open Sans" pitchFamily="34" charset="-120"/>
                </a:rPr>
                <a:t>Ulusal projeler, </a:t>
              </a:r>
              <a:r>
                <a:rPr lang="tr-TR" sz="2000" dirty="0">
                  <a:latin typeface="Open Sans" pitchFamily="34" charset="0"/>
                  <a:ea typeface="Open Sans" pitchFamily="34" charset="-122"/>
                  <a:cs typeface="Open Sans" pitchFamily="34" charset="-120"/>
                </a:rPr>
                <a:t>ilgili topluluğun </a:t>
              </a:r>
              <a:r>
                <a:rPr lang="tr-TR" sz="2000" b="1" dirty="0">
                  <a:latin typeface="Open Sans" pitchFamily="34" charset="0"/>
                  <a:ea typeface="Open Sans" pitchFamily="34" charset="-122"/>
                  <a:cs typeface="Open Sans" pitchFamily="34" charset="-120"/>
                </a:rPr>
                <a:t>birden fazla ilde</a:t>
              </a:r>
              <a:r>
                <a:rPr lang="tr-TR" sz="2000" dirty="0">
                  <a:latin typeface="Open Sans" pitchFamily="34" charset="0"/>
                  <a:ea typeface="Open Sans" pitchFamily="34" charset="-122"/>
                  <a:cs typeface="Open Sans" pitchFamily="34" charset="-120"/>
                </a:rPr>
                <a:t> veya </a:t>
              </a:r>
              <a:r>
                <a:rPr lang="tr-TR" sz="2000" b="1" dirty="0">
                  <a:latin typeface="Open Sans" pitchFamily="34" charset="0"/>
                  <a:ea typeface="Open Sans" pitchFamily="34" charset="-122"/>
                  <a:cs typeface="Open Sans" pitchFamily="34" charset="-120"/>
                </a:rPr>
                <a:t>bir ilde farklı şehirlerden gelen </a:t>
              </a:r>
              <a:r>
                <a:rPr lang="tr-TR" sz="2000" dirty="0">
                  <a:latin typeface="Open Sans" pitchFamily="34" charset="0"/>
                  <a:ea typeface="Open Sans" pitchFamily="34" charset="-122"/>
                  <a:cs typeface="Open Sans" pitchFamily="34" charset="-120"/>
                </a:rPr>
                <a:t>gençlerin katılımıyla yürüttüğü projeleri kapsar. Ulusal proje, ilgili topluluğun bir veya birden fazla ilde gerçekleştirdiği ve farklı illerden gençlerin katılımıyla yürüttüğü projelerdir. Bir ilde gerçekleştirilen ve farklı illerden gençlerin katılımıyla yürütülen projeler ulusal proje kapsamına girer. Yani, birden fazla ilde yapılan etkinliklerde, o illerden katılımcılar yer alırken, aynı zamanda tek bir ilde yapılan bir etkinlikte de farklı illerden gelen gençler projeye katılıyorsa, bu proje de ulusal proje olarak değerlendirilir.</a:t>
              </a:r>
              <a:endParaRPr lang="en-US" sz="2000" dirty="0"/>
            </a:p>
          </p:txBody>
        </p:sp>
      </p:grpSp>
    </p:spTree>
    <p:extLst>
      <p:ext uri="{BB962C8B-B14F-4D97-AF65-F5344CB8AC3E}">
        <p14:creationId xmlns:p14="http://schemas.microsoft.com/office/powerpoint/2010/main" val="55281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477BAF35-DEEB-44B3-9D0A-78B29FD324DE}"/>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BF195AE8-2A90-40AA-BAD4-E17A70A24349}"/>
              </a:ext>
            </a:extLst>
          </p:cNvPr>
          <p:cNvSpPr>
            <a:spLocks noGrp="1"/>
          </p:cNvSpPr>
          <p:nvPr>
            <p:ph type="sldNum" sz="quarter" idx="17"/>
          </p:nvPr>
        </p:nvSpPr>
        <p:spPr/>
        <p:txBody>
          <a:bodyPr/>
          <a:lstStyle/>
          <a:p>
            <a:fld id="{44E2198E-22F6-4CB8-A605-079F15B3062E}" type="slidenum">
              <a:rPr lang="tr-TR" smtClean="0"/>
              <a:pPr/>
              <a:t>8</a:t>
            </a:fld>
            <a:endParaRPr lang="tr-TR" dirty="0"/>
          </a:p>
        </p:txBody>
      </p:sp>
      <p:sp>
        <p:nvSpPr>
          <p:cNvPr id="7" name="Text 0">
            <a:extLst>
              <a:ext uri="{FF2B5EF4-FFF2-40B4-BE49-F238E27FC236}">
                <a16:creationId xmlns:a16="http://schemas.microsoft.com/office/drawing/2014/main" id="{FA73F29B-70A5-4FC8-8E26-B1F64DA1B579}"/>
              </a:ext>
            </a:extLst>
          </p:cNvPr>
          <p:cNvSpPr/>
          <p:nvPr/>
        </p:nvSpPr>
        <p:spPr>
          <a:xfrm>
            <a:off x="249536" y="146799"/>
            <a:ext cx="8216622" cy="708779"/>
          </a:xfrm>
          <a:prstGeom prst="rect">
            <a:avLst/>
          </a:prstGeom>
          <a:noFill/>
          <a:ln/>
        </p:spPr>
        <p:txBody>
          <a:bodyPr wrap="none" lIns="0" tIns="0" rIns="0" bIns="0" rtlCol="0" anchor="t"/>
          <a:lstStyle/>
          <a:p>
            <a:pPr marL="0" indent="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Destek Miktarı ve Uygulama</a:t>
            </a:r>
            <a:endParaRPr lang="en-US" sz="4450" dirty="0"/>
          </a:p>
        </p:txBody>
      </p:sp>
      <p:grpSp>
        <p:nvGrpSpPr>
          <p:cNvPr id="13" name="Grup 12">
            <a:extLst>
              <a:ext uri="{FF2B5EF4-FFF2-40B4-BE49-F238E27FC236}">
                <a16:creationId xmlns:a16="http://schemas.microsoft.com/office/drawing/2014/main" id="{C4E9AA11-78B9-490B-A3D0-83A186FAA47B}"/>
              </a:ext>
            </a:extLst>
          </p:cNvPr>
          <p:cNvGrpSpPr/>
          <p:nvPr/>
        </p:nvGrpSpPr>
        <p:grpSpPr>
          <a:xfrm>
            <a:off x="215278" y="3922323"/>
            <a:ext cx="11649872" cy="1415452"/>
            <a:chOff x="7620468" y="4416653"/>
            <a:chExt cx="10441160" cy="1415452"/>
          </a:xfrm>
        </p:grpSpPr>
        <p:sp>
          <p:nvSpPr>
            <p:cNvPr id="10" name="Text 3">
              <a:extLst>
                <a:ext uri="{FF2B5EF4-FFF2-40B4-BE49-F238E27FC236}">
                  <a16:creationId xmlns:a16="http://schemas.microsoft.com/office/drawing/2014/main" id="{2191A903-5455-45A1-B5DC-59018A1AE0B3}"/>
                </a:ext>
              </a:extLst>
            </p:cNvPr>
            <p:cNvSpPr/>
            <p:nvPr/>
          </p:nvSpPr>
          <p:spPr>
            <a:xfrm>
              <a:off x="7620468" y="4416653"/>
              <a:ext cx="2835235" cy="354330"/>
            </a:xfrm>
            <a:prstGeom prst="rect">
              <a:avLst/>
            </a:prstGeom>
            <a:noFill/>
            <a:ln/>
          </p:spPr>
          <p:txBody>
            <a:bodyPr wrap="none" lIns="0" tIns="0" rIns="0" bIns="0" rtlCol="0" anchor="t"/>
            <a:lstStyle/>
            <a:p>
              <a:pPr marL="0" indent="0">
                <a:lnSpc>
                  <a:spcPts val="2750"/>
                </a:lnSpc>
                <a:buNone/>
              </a:pPr>
              <a:r>
                <a:rPr lang="tr-TR" sz="2200" dirty="0">
                  <a:solidFill>
                    <a:srgbClr val="403CCF"/>
                  </a:solidFill>
                  <a:latin typeface="Libre Baskerville" pitchFamily="34" charset="0"/>
                  <a:ea typeface="Libre Baskerville" pitchFamily="34" charset="-122"/>
                  <a:cs typeface="Libre Baskerville" pitchFamily="34" charset="-120"/>
                </a:rPr>
                <a:t>Harcamalar</a:t>
              </a:r>
              <a:endParaRPr lang="en-US" sz="2200" dirty="0"/>
            </a:p>
          </p:txBody>
        </p:sp>
        <p:sp>
          <p:nvSpPr>
            <p:cNvPr id="11" name="Text 4">
              <a:extLst>
                <a:ext uri="{FF2B5EF4-FFF2-40B4-BE49-F238E27FC236}">
                  <a16:creationId xmlns:a16="http://schemas.microsoft.com/office/drawing/2014/main" id="{FF2F7F31-7EA3-4AB6-BDA9-F4B4BBB20C26}"/>
                </a:ext>
              </a:extLst>
            </p:cNvPr>
            <p:cNvSpPr/>
            <p:nvPr/>
          </p:nvSpPr>
          <p:spPr>
            <a:xfrm>
              <a:off x="7620468" y="4743397"/>
              <a:ext cx="10441160" cy="1088708"/>
            </a:xfrm>
            <a:prstGeom prst="rect">
              <a:avLst/>
            </a:prstGeom>
            <a:noFill/>
            <a:ln/>
          </p:spPr>
          <p:txBody>
            <a:bodyPr wrap="square" lIns="0" tIns="0" rIns="0" bIns="0" rtlCol="0" anchor="t"/>
            <a:lstStyle/>
            <a:p>
              <a:pPr marL="0" indent="0">
                <a:lnSpc>
                  <a:spcPts val="2850"/>
                </a:lnSpc>
                <a:buNone/>
              </a:pPr>
              <a:r>
                <a:rPr lang="en-US" sz="1750" dirty="0">
                  <a:latin typeface="Open Sans" pitchFamily="34" charset="0"/>
                  <a:ea typeface="Open Sans" pitchFamily="34" charset="-122"/>
                  <a:cs typeface="Open Sans" pitchFamily="34" charset="-120"/>
                </a:rPr>
                <a:t>Proje desteği kazanan kulüplere nakdi destek sağlanmaz. Ayni destek kapsamında satın alımlar Gençlik ve Spor İl Müdürlükleri tarafından yürütülür.</a:t>
              </a:r>
              <a:endParaRPr lang="en-US" sz="1750" dirty="0"/>
            </a:p>
          </p:txBody>
        </p:sp>
      </p:grpSp>
      <p:grpSp>
        <p:nvGrpSpPr>
          <p:cNvPr id="14" name="Grup 13">
            <a:extLst>
              <a:ext uri="{FF2B5EF4-FFF2-40B4-BE49-F238E27FC236}">
                <a16:creationId xmlns:a16="http://schemas.microsoft.com/office/drawing/2014/main" id="{514AF5A6-CFF8-4FAA-B0A8-D0F71A8E7526}"/>
              </a:ext>
            </a:extLst>
          </p:cNvPr>
          <p:cNvGrpSpPr/>
          <p:nvPr/>
        </p:nvGrpSpPr>
        <p:grpSpPr>
          <a:xfrm>
            <a:off x="243045" y="1250945"/>
            <a:ext cx="11649872" cy="1494844"/>
            <a:chOff x="7599521" y="3990723"/>
            <a:chExt cx="10441160" cy="1494844"/>
          </a:xfrm>
        </p:grpSpPr>
        <p:sp>
          <p:nvSpPr>
            <p:cNvPr id="15" name="Text 3">
              <a:extLst>
                <a:ext uri="{FF2B5EF4-FFF2-40B4-BE49-F238E27FC236}">
                  <a16:creationId xmlns:a16="http://schemas.microsoft.com/office/drawing/2014/main" id="{E9EBE80F-F8DD-497B-AF07-1C805A7EA76D}"/>
                </a:ext>
              </a:extLst>
            </p:cNvPr>
            <p:cNvSpPr/>
            <p:nvPr/>
          </p:nvSpPr>
          <p:spPr>
            <a:xfrm>
              <a:off x="7617721" y="3990723"/>
              <a:ext cx="2835235" cy="354330"/>
            </a:xfrm>
            <a:prstGeom prst="rect">
              <a:avLst/>
            </a:prstGeom>
            <a:noFill/>
            <a:ln/>
          </p:spPr>
          <p:txBody>
            <a:bodyPr wrap="none" lIns="0" tIns="0" rIns="0" bIns="0" rtlCol="0" anchor="t"/>
            <a:lstStyle/>
            <a:p>
              <a:pPr marL="0" indent="0">
                <a:lnSpc>
                  <a:spcPts val="2750"/>
                </a:lnSpc>
                <a:buNone/>
              </a:pPr>
              <a:r>
                <a:rPr lang="en-US" sz="2200" dirty="0" err="1">
                  <a:solidFill>
                    <a:srgbClr val="403CCF"/>
                  </a:solidFill>
                  <a:latin typeface="Libre Baskerville" pitchFamily="34" charset="0"/>
                  <a:ea typeface="Libre Baskerville" pitchFamily="34" charset="-122"/>
                  <a:cs typeface="Libre Baskerville" pitchFamily="34" charset="-120"/>
                </a:rPr>
                <a:t>Uygulama</a:t>
              </a:r>
              <a:r>
                <a:rPr lang="tr-TR" sz="2200" dirty="0">
                  <a:solidFill>
                    <a:srgbClr val="403CCF"/>
                  </a:solidFill>
                  <a:latin typeface="Libre Baskerville" pitchFamily="34" charset="0"/>
                  <a:ea typeface="Libre Baskerville" pitchFamily="34" charset="-122"/>
                  <a:cs typeface="Libre Baskerville" pitchFamily="34" charset="-120"/>
                </a:rPr>
                <a:t> Süresi</a:t>
              </a:r>
              <a:endParaRPr lang="en-US" sz="2200" dirty="0"/>
            </a:p>
          </p:txBody>
        </p:sp>
        <p:sp>
          <p:nvSpPr>
            <p:cNvPr id="16" name="Text 4">
              <a:extLst>
                <a:ext uri="{FF2B5EF4-FFF2-40B4-BE49-F238E27FC236}">
                  <a16:creationId xmlns:a16="http://schemas.microsoft.com/office/drawing/2014/main" id="{A3E6662C-B623-4C93-8398-C070626DCFE5}"/>
                </a:ext>
              </a:extLst>
            </p:cNvPr>
            <p:cNvSpPr/>
            <p:nvPr/>
          </p:nvSpPr>
          <p:spPr>
            <a:xfrm>
              <a:off x="7599521" y="4396859"/>
              <a:ext cx="10441160" cy="1088708"/>
            </a:xfrm>
            <a:prstGeom prst="rect">
              <a:avLst/>
            </a:prstGeom>
            <a:noFill/>
            <a:ln/>
          </p:spPr>
          <p:txBody>
            <a:bodyPr wrap="square" lIns="0" tIns="0" rIns="0" bIns="0" rtlCol="0" anchor="t"/>
            <a:lstStyle/>
            <a:p>
              <a:pPr marL="0" indent="0">
                <a:lnSpc>
                  <a:spcPts val="2850"/>
                </a:lnSpc>
                <a:buNone/>
              </a:pPr>
              <a:r>
                <a:rPr lang="en-US" sz="1750" dirty="0">
                  <a:latin typeface="Open Sans" pitchFamily="34" charset="0"/>
                  <a:ea typeface="Open Sans" pitchFamily="34" charset="-122"/>
                  <a:cs typeface="Open Sans" pitchFamily="34" charset="-120"/>
                </a:rPr>
                <a:t>ÜNİDES </a:t>
              </a:r>
              <a:r>
                <a:rPr lang="en-US" sz="1750" dirty="0" err="1">
                  <a:latin typeface="Open Sans" pitchFamily="34" charset="0"/>
                  <a:ea typeface="Open Sans" pitchFamily="34" charset="-122"/>
                  <a:cs typeface="Open Sans" pitchFamily="34" charset="-120"/>
                </a:rPr>
                <a:t>Programı</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kapsamında</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desteklenecek</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projelerin</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süresi</a:t>
              </a:r>
              <a:r>
                <a:rPr lang="en-US" sz="1750" dirty="0">
                  <a:latin typeface="Open Sans" pitchFamily="34" charset="0"/>
                  <a:ea typeface="Open Sans" pitchFamily="34" charset="-122"/>
                  <a:cs typeface="Open Sans" pitchFamily="34" charset="-120"/>
                </a:rPr>
                <a:t> </a:t>
              </a:r>
              <a:r>
                <a:rPr lang="en-US" sz="1750" b="1" dirty="0" err="1">
                  <a:latin typeface="Open Sans" pitchFamily="34" charset="0"/>
                  <a:ea typeface="Open Sans" pitchFamily="34" charset="-122"/>
                  <a:cs typeface="Open Sans" pitchFamily="34" charset="-120"/>
                </a:rPr>
                <a:t>en</a:t>
              </a:r>
              <a:r>
                <a:rPr lang="en-US" sz="1750" b="1" dirty="0">
                  <a:latin typeface="Open Sans" pitchFamily="34" charset="0"/>
                  <a:ea typeface="Open Sans" pitchFamily="34" charset="-122"/>
                  <a:cs typeface="Open Sans" pitchFamily="34" charset="-120"/>
                </a:rPr>
                <a:t> </a:t>
              </a:r>
              <a:r>
                <a:rPr lang="en-US" sz="1750" b="1" dirty="0" err="1">
                  <a:latin typeface="Open Sans" pitchFamily="34" charset="0"/>
                  <a:ea typeface="Open Sans" pitchFamily="34" charset="-122"/>
                  <a:cs typeface="Open Sans" pitchFamily="34" charset="-120"/>
                </a:rPr>
                <a:t>fazla</a:t>
              </a:r>
              <a:r>
                <a:rPr lang="en-US" sz="1750" b="1" dirty="0">
                  <a:latin typeface="Open Sans" pitchFamily="34" charset="0"/>
                  <a:ea typeface="Open Sans" pitchFamily="34" charset="-122"/>
                  <a:cs typeface="Open Sans" pitchFamily="34" charset="-120"/>
                </a:rPr>
                <a:t> 5 </a:t>
              </a:r>
              <a:r>
                <a:rPr lang="en-US" sz="1750" b="1" dirty="0" err="1">
                  <a:latin typeface="Open Sans" pitchFamily="34" charset="0"/>
                  <a:ea typeface="Open Sans" pitchFamily="34" charset="-122"/>
                  <a:cs typeface="Open Sans" pitchFamily="34" charset="-120"/>
                </a:rPr>
                <a:t>hafta</a:t>
              </a:r>
              <a:r>
                <a:rPr lang="en-US" sz="1750" b="1" dirty="0">
                  <a:latin typeface="Open Sans" pitchFamily="34" charset="0"/>
                  <a:ea typeface="Open Sans" pitchFamily="34" charset="-122"/>
                  <a:cs typeface="Open Sans" pitchFamily="34" charset="-120"/>
                </a:rPr>
                <a:t> </a:t>
              </a:r>
              <a:r>
                <a:rPr lang="en-US" sz="1750" b="1" dirty="0" err="1">
                  <a:latin typeface="Open Sans" pitchFamily="34" charset="0"/>
                  <a:ea typeface="Open Sans" pitchFamily="34" charset="-122"/>
                  <a:cs typeface="Open Sans" pitchFamily="34" charset="-120"/>
                </a:rPr>
                <a:t>olacak</a:t>
              </a:r>
              <a:r>
                <a:rPr lang="en-US" sz="1750" b="1" dirty="0">
                  <a:latin typeface="Open Sans" pitchFamily="34" charset="0"/>
                  <a:ea typeface="Open Sans" pitchFamily="34" charset="-122"/>
                  <a:cs typeface="Open Sans" pitchFamily="34" charset="-120"/>
                </a:rPr>
                <a:t> </a:t>
              </a:r>
              <a:r>
                <a:rPr lang="en-US" sz="1750" b="1" dirty="0" err="1">
                  <a:latin typeface="Open Sans" pitchFamily="34" charset="0"/>
                  <a:ea typeface="Open Sans" pitchFamily="34" charset="-122"/>
                  <a:cs typeface="Open Sans" pitchFamily="34" charset="-120"/>
                </a:rPr>
                <a:t>şekilde</a:t>
              </a:r>
              <a:r>
                <a:rPr lang="en-US" sz="1750" b="1"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planlanmalıdır</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Azami</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olarak</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belirlenen</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sürelere</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uygun</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olmayan</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proje</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başvuruları</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değerlendirmeye</a:t>
              </a:r>
              <a:r>
                <a:rPr lang="en-US" sz="1750" dirty="0">
                  <a:latin typeface="Open Sans" pitchFamily="34" charset="0"/>
                  <a:ea typeface="Open Sans" pitchFamily="34" charset="-122"/>
                  <a:cs typeface="Open Sans" pitchFamily="34" charset="-120"/>
                </a:rPr>
                <a:t> </a:t>
              </a:r>
              <a:r>
                <a:rPr lang="en-US" sz="1750" dirty="0" err="1">
                  <a:latin typeface="Open Sans" pitchFamily="34" charset="0"/>
                  <a:ea typeface="Open Sans" pitchFamily="34" charset="-122"/>
                  <a:cs typeface="Open Sans" pitchFamily="34" charset="-120"/>
                </a:rPr>
                <a:t>alınmayacaktır</a:t>
              </a:r>
              <a:r>
                <a:rPr lang="en-US" sz="1750" dirty="0">
                  <a:latin typeface="Open Sans" pitchFamily="34" charset="0"/>
                  <a:ea typeface="Open Sans" pitchFamily="34" charset="-122"/>
                  <a:cs typeface="Open Sans" pitchFamily="34" charset="-120"/>
                </a:rPr>
                <a:t>.</a:t>
              </a:r>
              <a:endParaRPr lang="tr-TR" sz="1750" dirty="0">
                <a:latin typeface="Open Sans" pitchFamily="34" charset="0"/>
                <a:ea typeface="Open Sans" pitchFamily="34" charset="-122"/>
                <a:cs typeface="Open Sans" pitchFamily="34" charset="-120"/>
              </a:endParaRPr>
            </a:p>
            <a:p>
              <a:pPr marL="0" indent="0">
                <a:lnSpc>
                  <a:spcPts val="2850"/>
                </a:lnSpc>
                <a:buNone/>
              </a:pPr>
              <a:endParaRPr lang="tr-TR" sz="1750" dirty="0">
                <a:latin typeface="Open Sans" pitchFamily="34" charset="0"/>
                <a:ea typeface="Open Sans" pitchFamily="34" charset="-122"/>
                <a:cs typeface="Open Sans" pitchFamily="34" charset="-120"/>
              </a:endParaRPr>
            </a:p>
            <a:p>
              <a:pPr marL="0" indent="0">
                <a:lnSpc>
                  <a:spcPts val="2850"/>
                </a:lnSpc>
                <a:buNone/>
              </a:pPr>
              <a:r>
                <a:rPr lang="tr-TR" sz="1750" dirty="0">
                  <a:latin typeface="Open Sans" pitchFamily="34" charset="0"/>
                  <a:ea typeface="Open Sans" pitchFamily="34" charset="-122"/>
                  <a:cs typeface="Open Sans" pitchFamily="34" charset="-120"/>
                </a:rPr>
                <a:t>Uygulama süresi: </a:t>
              </a:r>
              <a:r>
                <a:rPr lang="tr-TR" sz="1750" b="1" dirty="0">
                  <a:latin typeface="Open Sans" pitchFamily="34" charset="0"/>
                  <a:ea typeface="Open Sans" pitchFamily="34" charset="-122"/>
                  <a:cs typeface="Open Sans" pitchFamily="34" charset="-120"/>
                </a:rPr>
                <a:t>3. Dönem projelerin en geç 30 Temmuz 2025 ‘e kadar tamamlanması gerekmektedir.</a:t>
              </a:r>
            </a:p>
            <a:p>
              <a:pPr marL="0" indent="0">
                <a:lnSpc>
                  <a:spcPts val="2850"/>
                </a:lnSpc>
                <a:buNone/>
              </a:pPr>
              <a:r>
                <a:rPr lang="tr-TR" sz="1750" dirty="0">
                  <a:latin typeface="Open Sans" pitchFamily="34" charset="0"/>
                  <a:ea typeface="Open Sans" pitchFamily="34" charset="-122"/>
                  <a:cs typeface="Open Sans" pitchFamily="34" charset="-120"/>
                </a:rPr>
                <a:t>Proje sonuç raporları proje tamamlandıktan sonra 5 gün içinde teslim edilmelidir.</a:t>
              </a:r>
            </a:p>
            <a:p>
              <a:pPr marL="0" indent="0">
                <a:lnSpc>
                  <a:spcPts val="2850"/>
                </a:lnSpc>
                <a:buNone/>
              </a:pPr>
              <a:endParaRPr lang="tr-TR" sz="1750" dirty="0">
                <a:latin typeface="Open Sans" pitchFamily="34" charset="0"/>
                <a:ea typeface="Open Sans" pitchFamily="34" charset="-122"/>
                <a:cs typeface="Open Sans" pitchFamily="34" charset="-120"/>
              </a:endParaRPr>
            </a:p>
            <a:p>
              <a:pPr marL="0" indent="0">
                <a:lnSpc>
                  <a:spcPts val="2850"/>
                </a:lnSpc>
                <a:buNone/>
              </a:pPr>
              <a:endParaRPr lang="en-US" sz="1750" dirty="0"/>
            </a:p>
          </p:txBody>
        </p:sp>
      </p:grpSp>
    </p:spTree>
    <p:extLst>
      <p:ext uri="{BB962C8B-B14F-4D97-AF65-F5344CB8AC3E}">
        <p14:creationId xmlns:p14="http://schemas.microsoft.com/office/powerpoint/2010/main" val="115499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i Yer Tutucusu 4">
            <a:extLst>
              <a:ext uri="{FF2B5EF4-FFF2-40B4-BE49-F238E27FC236}">
                <a16:creationId xmlns:a16="http://schemas.microsoft.com/office/drawing/2014/main" id="{ACB96E88-E056-47F7-8A0E-8EC626353EB7}"/>
              </a:ext>
            </a:extLst>
          </p:cNvPr>
          <p:cNvSpPr>
            <a:spLocks noGrp="1"/>
          </p:cNvSpPr>
          <p:nvPr>
            <p:ph type="dt" sz="half" idx="15"/>
          </p:nvPr>
        </p:nvSpPr>
        <p:spPr/>
        <p:txBody>
          <a:bodyPr/>
          <a:lstStyle/>
          <a:p>
            <a:fld id="{4A37B619-0ABF-6645-927F-483FCBFFE854}" type="datetime1">
              <a:rPr lang="en-US" smtClean="0"/>
              <a:t>2/18/2025</a:t>
            </a:fld>
            <a:endParaRPr lang="tr-TR" dirty="0"/>
          </a:p>
        </p:txBody>
      </p:sp>
      <p:sp>
        <p:nvSpPr>
          <p:cNvPr id="6" name="Slayt Numarası Yer Tutucusu 5">
            <a:extLst>
              <a:ext uri="{FF2B5EF4-FFF2-40B4-BE49-F238E27FC236}">
                <a16:creationId xmlns:a16="http://schemas.microsoft.com/office/drawing/2014/main" id="{AF639F86-F2AC-4459-80F3-7F0AA2031ADF}"/>
              </a:ext>
            </a:extLst>
          </p:cNvPr>
          <p:cNvSpPr>
            <a:spLocks noGrp="1"/>
          </p:cNvSpPr>
          <p:nvPr>
            <p:ph type="sldNum" sz="quarter" idx="17"/>
          </p:nvPr>
        </p:nvSpPr>
        <p:spPr/>
        <p:txBody>
          <a:bodyPr/>
          <a:lstStyle/>
          <a:p>
            <a:fld id="{44E2198E-22F6-4CB8-A605-079F15B3062E}" type="slidenum">
              <a:rPr lang="tr-TR" smtClean="0"/>
              <a:pPr/>
              <a:t>9</a:t>
            </a:fld>
            <a:endParaRPr lang="tr-TR" dirty="0"/>
          </a:p>
        </p:txBody>
      </p:sp>
      <p:pic>
        <p:nvPicPr>
          <p:cNvPr id="8" name="Resim 7">
            <a:extLst>
              <a:ext uri="{FF2B5EF4-FFF2-40B4-BE49-F238E27FC236}">
                <a16:creationId xmlns:a16="http://schemas.microsoft.com/office/drawing/2014/main" id="{75749D6D-EF5B-480C-BFE5-081B51EAD572}"/>
              </a:ext>
            </a:extLst>
          </p:cNvPr>
          <p:cNvPicPr>
            <a:picLocks noChangeAspect="1"/>
          </p:cNvPicPr>
          <p:nvPr/>
        </p:nvPicPr>
        <p:blipFill>
          <a:blip r:embed="rId2"/>
          <a:stretch>
            <a:fillRect/>
          </a:stretch>
        </p:blipFill>
        <p:spPr>
          <a:xfrm>
            <a:off x="1295467" y="404664"/>
            <a:ext cx="9726382" cy="5477639"/>
          </a:xfrm>
          <a:prstGeom prst="rect">
            <a:avLst/>
          </a:prstGeom>
        </p:spPr>
      </p:pic>
    </p:spTree>
    <p:extLst>
      <p:ext uri="{BB962C8B-B14F-4D97-AF65-F5344CB8AC3E}">
        <p14:creationId xmlns:p14="http://schemas.microsoft.com/office/powerpoint/2010/main" val="841815258"/>
      </p:ext>
    </p:extLst>
  </p:cSld>
  <p:clrMapOvr>
    <a:masterClrMapping/>
  </p:clrMapOvr>
</p:sld>
</file>

<file path=ppt/theme/theme1.xml><?xml version="1.0" encoding="utf-8"?>
<a:theme xmlns:a="http://schemas.openxmlformats.org/drawingml/2006/main" name="00_sunum_sablonu_(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00_sunum_sablonu_(1)</Template>
  <TotalTime>2031</TotalTime>
  <Words>1583</Words>
  <Application>Microsoft Office PowerPoint</Application>
  <PresentationFormat>Geniş ekran</PresentationFormat>
  <Paragraphs>232</Paragraphs>
  <Slides>28</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28</vt:i4>
      </vt:variant>
    </vt:vector>
  </HeadingPairs>
  <TitlesOfParts>
    <vt:vector size="40" baseType="lpstr">
      <vt:lpstr>Arial</vt:lpstr>
      <vt:lpstr>Calibri</vt:lpstr>
      <vt:lpstr>Courier New</vt:lpstr>
      <vt:lpstr>Dax Bold Tr</vt:lpstr>
      <vt:lpstr>Dax Medium Tr</vt:lpstr>
      <vt:lpstr>Helvetica</vt:lpstr>
      <vt:lpstr>Libre Baskerville</vt:lpstr>
      <vt:lpstr>Open Sans</vt:lpstr>
      <vt:lpstr>Symbol</vt:lpstr>
      <vt:lpstr>Tahoma</vt:lpstr>
      <vt:lpstr>Wingdings</vt:lpstr>
      <vt:lpstr>00_sunum_sablonu_(1)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selmapc</dc:creator>
  <cp:keywords>Şablonlar</cp:keywords>
  <cp:lastModifiedBy>MEHMET MEMIS</cp:lastModifiedBy>
  <cp:revision>40</cp:revision>
  <dcterms:created xsi:type="dcterms:W3CDTF">2019-05-03T10:57:08Z</dcterms:created>
  <dcterms:modified xsi:type="dcterms:W3CDTF">2025-02-18T11:43:53Z</dcterms:modified>
</cp:coreProperties>
</file>